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84" r:id="rId5"/>
    <p:sldId id="264" r:id="rId6"/>
    <p:sldId id="259" r:id="rId7"/>
    <p:sldId id="280" r:id="rId8"/>
    <p:sldId id="281" r:id="rId9"/>
    <p:sldId id="279" r:id="rId10"/>
    <p:sldId id="288" r:id="rId11"/>
    <p:sldId id="276" r:id="rId12"/>
    <p:sldId id="289" r:id="rId13"/>
    <p:sldId id="282" r:id="rId14"/>
    <p:sldId id="291" r:id="rId15"/>
    <p:sldId id="283" r:id="rId16"/>
    <p:sldId id="287" r:id="rId17"/>
    <p:sldId id="278" r:id="rId18"/>
    <p:sldId id="277" r:id="rId19"/>
    <p:sldId id="29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75" d="100"/>
          <a:sy n="75" d="100"/>
        </p:scale>
        <p:origin x="934" y="1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0.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4.svg"/><Relationship Id="rId1" Type="http://schemas.openxmlformats.org/officeDocument/2006/relationships/image" Target="../media/image3.png"/><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diagrams/colors1.xml><?xml version="1.0" encoding="utf-8"?>
<dgm:colorsDef xmlns:dgm="http://schemas.openxmlformats.org/drawingml/2006/diagram" xmlns:a="http://schemas.openxmlformats.org/drawingml/2006/main" uniqueId="urn:microsoft.com/office/officeart/2018/5/colors/Iconchunking_neutralicon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4E1DC1D-3487-4252-9EB8-47E7C85DDC29}" type="doc">
      <dgm:prSet loTypeId="urn:microsoft.com/office/officeart/2018/2/layout/IconCircleList" loCatId="icon" qsTypeId="urn:microsoft.com/office/officeart/2005/8/quickstyle/simple1" qsCatId="simple" csTypeId="urn:microsoft.com/office/officeart/2018/5/colors/Iconchunking_neutralicon_colorful1" csCatId="colorful" phldr="1"/>
      <dgm:spPr/>
      <dgm:t>
        <a:bodyPr/>
        <a:lstStyle/>
        <a:p>
          <a:endParaRPr lang="en-US"/>
        </a:p>
      </dgm:t>
    </dgm:pt>
    <dgm:pt modelId="{462A2754-D015-44D7-A5FD-7D5FAB4B06FC}">
      <dgm:prSet/>
      <dgm:spPr/>
      <dgm:t>
        <a:bodyPr/>
        <a:lstStyle/>
        <a:p>
          <a:r>
            <a:rPr lang="en-US" dirty="0"/>
            <a:t>Lived 1759 – 1823,  and considered one of the </a:t>
          </a:r>
          <a:r>
            <a:rPr lang="en-US" b="1" dirty="0"/>
            <a:t>progenitors of data visualization and modern graphical design. </a:t>
          </a:r>
          <a:endParaRPr lang="en-US" dirty="0"/>
        </a:p>
      </dgm:t>
    </dgm:pt>
    <dgm:pt modelId="{8AFFBFDA-D9C9-4E1F-A0D9-E7B52F17E739}" type="parTrans" cxnId="{26BCF113-F387-404B-9880-906973847170}">
      <dgm:prSet/>
      <dgm:spPr/>
      <dgm:t>
        <a:bodyPr/>
        <a:lstStyle/>
        <a:p>
          <a:endParaRPr lang="en-US"/>
        </a:p>
      </dgm:t>
    </dgm:pt>
    <dgm:pt modelId="{99B494B0-6C49-4BB5-B5BD-AAAC0B27D885}" type="sibTrans" cxnId="{26BCF113-F387-404B-9880-906973847170}">
      <dgm:prSet/>
      <dgm:spPr/>
      <dgm:t>
        <a:bodyPr/>
        <a:lstStyle/>
        <a:p>
          <a:endParaRPr lang="en-US"/>
        </a:p>
      </dgm:t>
    </dgm:pt>
    <dgm:pt modelId="{6DB77DCE-C4E2-43E8-910D-68F62918672F}">
      <dgm:prSet/>
      <dgm:spPr/>
      <dgm:t>
        <a:bodyPr/>
        <a:lstStyle/>
        <a:p>
          <a:r>
            <a:rPr lang="en-US" dirty="0"/>
            <a:t>Trained as an </a:t>
          </a:r>
          <a:r>
            <a:rPr lang="en-US" b="1" dirty="0"/>
            <a:t>engineer</a:t>
          </a:r>
          <a:r>
            <a:rPr lang="en-US" dirty="0"/>
            <a:t>, mostly remembered as a data visualizer in service to work on </a:t>
          </a:r>
          <a:r>
            <a:rPr lang="en-US" b="1" dirty="0"/>
            <a:t>political economy</a:t>
          </a:r>
          <a:r>
            <a:rPr lang="en-US" dirty="0"/>
            <a:t>. </a:t>
          </a:r>
        </a:p>
      </dgm:t>
    </dgm:pt>
    <dgm:pt modelId="{DB8A0167-A6CA-4EB2-BB6A-D721E7D15BF8}" type="parTrans" cxnId="{F3647FAE-7210-4BD2-A0A2-07F8C04F4B57}">
      <dgm:prSet/>
      <dgm:spPr/>
      <dgm:t>
        <a:bodyPr/>
        <a:lstStyle/>
        <a:p>
          <a:endParaRPr lang="en-US"/>
        </a:p>
      </dgm:t>
    </dgm:pt>
    <dgm:pt modelId="{BBDE3331-6265-4B44-B1C2-9F732AE34BA1}" type="sibTrans" cxnId="{F3647FAE-7210-4BD2-A0A2-07F8C04F4B57}">
      <dgm:prSet/>
      <dgm:spPr/>
      <dgm:t>
        <a:bodyPr/>
        <a:lstStyle/>
        <a:p>
          <a:endParaRPr lang="en-US"/>
        </a:p>
      </dgm:t>
    </dgm:pt>
    <dgm:pt modelId="{27568D72-D5D3-4253-A110-D06A7FF1FC52}">
      <dgm:prSet/>
      <dgm:spPr/>
      <dgm:t>
        <a:bodyPr/>
        <a:lstStyle/>
        <a:p>
          <a:r>
            <a:rPr lang="en-US" dirty="0"/>
            <a:t>He apprenticed briefly for </a:t>
          </a:r>
          <a:r>
            <a:rPr lang="en-US" b="1" dirty="0"/>
            <a:t>James Watt</a:t>
          </a:r>
          <a:r>
            <a:rPr lang="en-US" b="0" dirty="0"/>
            <a:t>,</a:t>
          </a:r>
          <a:r>
            <a:rPr lang="en-US" b="1" dirty="0"/>
            <a:t> </a:t>
          </a:r>
          <a:r>
            <a:rPr lang="en-US" dirty="0"/>
            <a:t>and spent some time in Paris where he invented his own method for rolling steel and took part in the storming of the Bastille on July 14, 1789 after fleeing from Scotland. </a:t>
          </a:r>
        </a:p>
      </dgm:t>
    </dgm:pt>
    <dgm:pt modelId="{9FE54A63-818D-4C03-9356-E79839731DA3}" type="parTrans" cxnId="{03A894BB-6ECC-41EA-B4E0-2B2168106190}">
      <dgm:prSet/>
      <dgm:spPr/>
      <dgm:t>
        <a:bodyPr/>
        <a:lstStyle/>
        <a:p>
          <a:endParaRPr lang="en-US"/>
        </a:p>
      </dgm:t>
    </dgm:pt>
    <dgm:pt modelId="{74C37EBF-AC4E-40AF-A15B-CE937B4C8022}" type="sibTrans" cxnId="{03A894BB-6ECC-41EA-B4E0-2B2168106190}">
      <dgm:prSet/>
      <dgm:spPr/>
      <dgm:t>
        <a:bodyPr/>
        <a:lstStyle/>
        <a:p>
          <a:endParaRPr lang="en-US"/>
        </a:p>
      </dgm:t>
    </dgm:pt>
    <dgm:pt modelId="{B9274F3E-3993-4350-BEF6-A53A4803E168}">
      <dgm:prSet/>
      <dgm:spPr/>
      <dgm:t>
        <a:bodyPr/>
        <a:lstStyle/>
        <a:p>
          <a:r>
            <a:rPr lang="en-US" dirty="0"/>
            <a:t>Prior to publishing his works that we study today, he tried to </a:t>
          </a:r>
          <a:r>
            <a:rPr lang="en-US" b="1" dirty="0"/>
            <a:t>blackmail</a:t>
          </a:r>
          <a:r>
            <a:rPr lang="en-US" dirty="0"/>
            <a:t> a Scottish lord, sold land in America he didn’t own, and started an abortive silversmithing and banking business.  Afterwards he fled Scotland to escape prison.</a:t>
          </a:r>
        </a:p>
      </dgm:t>
    </dgm:pt>
    <dgm:pt modelId="{963DF392-B788-4E39-9F3B-D40660B0987E}" type="parTrans" cxnId="{AFC96A56-A99A-452A-879A-B5F9B7CA489F}">
      <dgm:prSet/>
      <dgm:spPr/>
      <dgm:t>
        <a:bodyPr/>
        <a:lstStyle/>
        <a:p>
          <a:endParaRPr lang="en-US"/>
        </a:p>
      </dgm:t>
    </dgm:pt>
    <dgm:pt modelId="{BC1CF39B-5BAC-48F2-80BD-632CCF31BEDF}" type="sibTrans" cxnId="{AFC96A56-A99A-452A-879A-B5F9B7CA489F}">
      <dgm:prSet/>
      <dgm:spPr/>
      <dgm:t>
        <a:bodyPr/>
        <a:lstStyle/>
        <a:p>
          <a:endParaRPr lang="en-US"/>
        </a:p>
      </dgm:t>
    </dgm:pt>
    <dgm:pt modelId="{033C1B29-E564-48CD-B518-EA03224BE0FE}" type="pres">
      <dgm:prSet presAssocID="{C4E1DC1D-3487-4252-9EB8-47E7C85DDC29}" presName="root" presStyleCnt="0">
        <dgm:presLayoutVars>
          <dgm:dir/>
          <dgm:resizeHandles val="exact"/>
        </dgm:presLayoutVars>
      </dgm:prSet>
      <dgm:spPr/>
    </dgm:pt>
    <dgm:pt modelId="{5B7DE958-ABF1-4F9E-BE87-0E1051652AF5}" type="pres">
      <dgm:prSet presAssocID="{C4E1DC1D-3487-4252-9EB8-47E7C85DDC29}" presName="container" presStyleCnt="0">
        <dgm:presLayoutVars>
          <dgm:dir/>
          <dgm:resizeHandles val="exact"/>
        </dgm:presLayoutVars>
      </dgm:prSet>
      <dgm:spPr/>
    </dgm:pt>
    <dgm:pt modelId="{00A0B121-6BC2-4D5C-8AD1-ECC5D837E905}" type="pres">
      <dgm:prSet presAssocID="{462A2754-D015-44D7-A5FD-7D5FAB4B06FC}" presName="compNode" presStyleCnt="0"/>
      <dgm:spPr/>
    </dgm:pt>
    <dgm:pt modelId="{31173DF6-6F50-4EB6-A17E-9B8EE217E3CD}" type="pres">
      <dgm:prSet presAssocID="{462A2754-D015-44D7-A5FD-7D5FAB4B06FC}" presName="iconBgRect" presStyleLbl="bgShp" presStyleIdx="0" presStyleCnt="4"/>
      <dgm:spPr/>
    </dgm:pt>
    <dgm:pt modelId="{822BB1EA-9440-4C63-A75F-FD761F331AD5}" type="pres">
      <dgm:prSet presAssocID="{462A2754-D015-44D7-A5FD-7D5FAB4B06FC}"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Nerve"/>
        </a:ext>
      </dgm:extLst>
    </dgm:pt>
    <dgm:pt modelId="{971B73EE-E968-4C8B-8D0F-A88A493667BD}" type="pres">
      <dgm:prSet presAssocID="{462A2754-D015-44D7-A5FD-7D5FAB4B06FC}" presName="spaceRect" presStyleCnt="0"/>
      <dgm:spPr/>
    </dgm:pt>
    <dgm:pt modelId="{92404563-576B-44FA-BF01-8F412BB72A18}" type="pres">
      <dgm:prSet presAssocID="{462A2754-D015-44D7-A5FD-7D5FAB4B06FC}" presName="textRect" presStyleLbl="revTx" presStyleIdx="0" presStyleCnt="4">
        <dgm:presLayoutVars>
          <dgm:chMax val="1"/>
          <dgm:chPref val="1"/>
        </dgm:presLayoutVars>
      </dgm:prSet>
      <dgm:spPr/>
    </dgm:pt>
    <dgm:pt modelId="{453984E1-0478-4378-A162-675499D45D76}" type="pres">
      <dgm:prSet presAssocID="{99B494B0-6C49-4BB5-B5BD-AAAC0B27D885}" presName="sibTrans" presStyleLbl="sibTrans2D1" presStyleIdx="0" presStyleCnt="0"/>
      <dgm:spPr/>
    </dgm:pt>
    <dgm:pt modelId="{14FADDAB-7F8F-48DB-9B48-D8850F978A1A}" type="pres">
      <dgm:prSet presAssocID="{6DB77DCE-C4E2-43E8-910D-68F62918672F}" presName="compNode" presStyleCnt="0"/>
      <dgm:spPr/>
    </dgm:pt>
    <dgm:pt modelId="{0A3CEEEF-71FA-4AD8-ADD0-5E501D42E4D1}" type="pres">
      <dgm:prSet presAssocID="{6DB77DCE-C4E2-43E8-910D-68F62918672F}" presName="iconBgRect" presStyleLbl="bgShp" presStyleIdx="1" presStyleCnt="4"/>
      <dgm:spPr/>
    </dgm:pt>
    <dgm:pt modelId="{506FFF3E-E3A8-44CD-97A1-8F22797D8CE9}" type="pres">
      <dgm:prSet presAssocID="{6DB77DCE-C4E2-43E8-910D-68F62918672F}"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Welder"/>
        </a:ext>
      </dgm:extLst>
    </dgm:pt>
    <dgm:pt modelId="{5B8FB3A7-BD0C-48C7-A070-B0F57F832D59}" type="pres">
      <dgm:prSet presAssocID="{6DB77DCE-C4E2-43E8-910D-68F62918672F}" presName="spaceRect" presStyleCnt="0"/>
      <dgm:spPr/>
    </dgm:pt>
    <dgm:pt modelId="{46AF103B-3C37-4125-A220-9916D8DC37BF}" type="pres">
      <dgm:prSet presAssocID="{6DB77DCE-C4E2-43E8-910D-68F62918672F}" presName="textRect" presStyleLbl="revTx" presStyleIdx="1" presStyleCnt="4">
        <dgm:presLayoutVars>
          <dgm:chMax val="1"/>
          <dgm:chPref val="1"/>
        </dgm:presLayoutVars>
      </dgm:prSet>
      <dgm:spPr/>
    </dgm:pt>
    <dgm:pt modelId="{B15B144F-1313-441B-8462-D5F43E748E17}" type="pres">
      <dgm:prSet presAssocID="{BBDE3331-6265-4B44-B1C2-9F732AE34BA1}" presName="sibTrans" presStyleLbl="sibTrans2D1" presStyleIdx="0" presStyleCnt="0"/>
      <dgm:spPr/>
    </dgm:pt>
    <dgm:pt modelId="{BE20C3BE-5021-4103-B31A-3DA0A5CEDDDA}" type="pres">
      <dgm:prSet presAssocID="{27568D72-D5D3-4253-A110-D06A7FF1FC52}" presName="compNode" presStyleCnt="0"/>
      <dgm:spPr/>
    </dgm:pt>
    <dgm:pt modelId="{B143D53F-61C3-42F7-9997-3F82D38B53D2}" type="pres">
      <dgm:prSet presAssocID="{27568D72-D5D3-4253-A110-D06A7FF1FC52}" presName="iconBgRect" presStyleLbl="bgShp" presStyleIdx="2" presStyleCnt="4"/>
      <dgm:spPr/>
    </dgm:pt>
    <dgm:pt modelId="{EB8461C8-DFE3-4F36-B60C-6CBC1209E095}" type="pres">
      <dgm:prSet presAssocID="{27568D72-D5D3-4253-A110-D06A7FF1FC5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Quotes"/>
        </a:ext>
      </dgm:extLst>
    </dgm:pt>
    <dgm:pt modelId="{C59854A4-B686-48B5-9134-DE958B63BC25}" type="pres">
      <dgm:prSet presAssocID="{27568D72-D5D3-4253-A110-D06A7FF1FC52}" presName="spaceRect" presStyleCnt="0"/>
      <dgm:spPr/>
    </dgm:pt>
    <dgm:pt modelId="{D1E28953-A1B3-4657-8159-76E69BB63875}" type="pres">
      <dgm:prSet presAssocID="{27568D72-D5D3-4253-A110-D06A7FF1FC52}" presName="textRect" presStyleLbl="revTx" presStyleIdx="2" presStyleCnt="4">
        <dgm:presLayoutVars>
          <dgm:chMax val="1"/>
          <dgm:chPref val="1"/>
        </dgm:presLayoutVars>
      </dgm:prSet>
      <dgm:spPr/>
    </dgm:pt>
    <dgm:pt modelId="{5C461121-89B2-4327-BE4B-22A789AE68EB}" type="pres">
      <dgm:prSet presAssocID="{74C37EBF-AC4E-40AF-A15B-CE937B4C8022}" presName="sibTrans" presStyleLbl="sibTrans2D1" presStyleIdx="0" presStyleCnt="0"/>
      <dgm:spPr/>
    </dgm:pt>
    <dgm:pt modelId="{97F7FC5E-7A97-49FC-A994-935A533E5759}" type="pres">
      <dgm:prSet presAssocID="{B9274F3E-3993-4350-BEF6-A53A4803E168}" presName="compNode" presStyleCnt="0"/>
      <dgm:spPr/>
    </dgm:pt>
    <dgm:pt modelId="{776D293D-69C2-48BC-B59B-F87A21DDF622}" type="pres">
      <dgm:prSet presAssocID="{B9274F3E-3993-4350-BEF6-A53A4803E168}" presName="iconBgRect" presStyleLbl="bgShp" presStyleIdx="3" presStyleCnt="4"/>
      <dgm:spPr/>
    </dgm:pt>
    <dgm:pt modelId="{E374B7E9-EE9B-4109-BD9E-28328B79539D}" type="pres">
      <dgm:prSet presAssocID="{B9274F3E-3993-4350-BEF6-A53A4803E168}"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itcoin"/>
        </a:ext>
      </dgm:extLst>
    </dgm:pt>
    <dgm:pt modelId="{8966CB3E-8C86-4F03-AF67-E515566523BD}" type="pres">
      <dgm:prSet presAssocID="{B9274F3E-3993-4350-BEF6-A53A4803E168}" presName="spaceRect" presStyleCnt="0"/>
      <dgm:spPr/>
    </dgm:pt>
    <dgm:pt modelId="{C570109B-B70F-4953-BFD5-DD3FEEF44D8E}" type="pres">
      <dgm:prSet presAssocID="{B9274F3E-3993-4350-BEF6-A53A4803E168}" presName="textRect" presStyleLbl="revTx" presStyleIdx="3" presStyleCnt="4">
        <dgm:presLayoutVars>
          <dgm:chMax val="1"/>
          <dgm:chPref val="1"/>
        </dgm:presLayoutVars>
      </dgm:prSet>
      <dgm:spPr/>
    </dgm:pt>
  </dgm:ptLst>
  <dgm:cxnLst>
    <dgm:cxn modelId="{26BCF113-F387-404B-9880-906973847170}" srcId="{C4E1DC1D-3487-4252-9EB8-47E7C85DDC29}" destId="{462A2754-D015-44D7-A5FD-7D5FAB4B06FC}" srcOrd="0" destOrd="0" parTransId="{8AFFBFDA-D9C9-4E1F-A0D9-E7B52F17E739}" sibTransId="{99B494B0-6C49-4BB5-B5BD-AAAC0B27D885}"/>
    <dgm:cxn modelId="{AF70A421-FCAB-4929-BED1-4626F19FDCAB}" type="presOf" srcId="{6DB77DCE-C4E2-43E8-910D-68F62918672F}" destId="{46AF103B-3C37-4125-A220-9916D8DC37BF}" srcOrd="0" destOrd="0" presId="urn:microsoft.com/office/officeart/2018/2/layout/IconCircleList"/>
    <dgm:cxn modelId="{5C112E63-60E6-42DE-B036-13BB62BCF1D5}" type="presOf" srcId="{C4E1DC1D-3487-4252-9EB8-47E7C85DDC29}" destId="{033C1B29-E564-48CD-B518-EA03224BE0FE}" srcOrd="0" destOrd="0" presId="urn:microsoft.com/office/officeart/2018/2/layout/IconCircleList"/>
    <dgm:cxn modelId="{3B80806C-C8AC-40E5-BF4F-A8A0ADF42DC5}" type="presOf" srcId="{462A2754-D015-44D7-A5FD-7D5FAB4B06FC}" destId="{92404563-576B-44FA-BF01-8F412BB72A18}" srcOrd="0" destOrd="0" presId="urn:microsoft.com/office/officeart/2018/2/layout/IconCircleList"/>
    <dgm:cxn modelId="{AFC96A56-A99A-452A-879A-B5F9B7CA489F}" srcId="{C4E1DC1D-3487-4252-9EB8-47E7C85DDC29}" destId="{B9274F3E-3993-4350-BEF6-A53A4803E168}" srcOrd="3" destOrd="0" parTransId="{963DF392-B788-4E39-9F3B-D40660B0987E}" sibTransId="{BC1CF39B-5BAC-48F2-80BD-632CCF31BEDF}"/>
    <dgm:cxn modelId="{F3647FAE-7210-4BD2-A0A2-07F8C04F4B57}" srcId="{C4E1DC1D-3487-4252-9EB8-47E7C85DDC29}" destId="{6DB77DCE-C4E2-43E8-910D-68F62918672F}" srcOrd="1" destOrd="0" parTransId="{DB8A0167-A6CA-4EB2-BB6A-D721E7D15BF8}" sibTransId="{BBDE3331-6265-4B44-B1C2-9F732AE34BA1}"/>
    <dgm:cxn modelId="{03A894BB-6ECC-41EA-B4E0-2B2168106190}" srcId="{C4E1DC1D-3487-4252-9EB8-47E7C85DDC29}" destId="{27568D72-D5D3-4253-A110-D06A7FF1FC52}" srcOrd="2" destOrd="0" parTransId="{9FE54A63-818D-4C03-9356-E79839731DA3}" sibTransId="{74C37EBF-AC4E-40AF-A15B-CE937B4C8022}"/>
    <dgm:cxn modelId="{F617D5C8-79E0-47EE-8A2F-F1AEAEC2C492}" type="presOf" srcId="{BBDE3331-6265-4B44-B1C2-9F732AE34BA1}" destId="{B15B144F-1313-441B-8462-D5F43E748E17}" srcOrd="0" destOrd="0" presId="urn:microsoft.com/office/officeart/2018/2/layout/IconCircleList"/>
    <dgm:cxn modelId="{4E21B0D3-72F1-490E-87D5-9AAD14854E63}" type="presOf" srcId="{27568D72-D5D3-4253-A110-D06A7FF1FC52}" destId="{D1E28953-A1B3-4657-8159-76E69BB63875}" srcOrd="0" destOrd="0" presId="urn:microsoft.com/office/officeart/2018/2/layout/IconCircleList"/>
    <dgm:cxn modelId="{D83775E8-F005-4117-A851-4FCF8A6744C3}" type="presOf" srcId="{99B494B0-6C49-4BB5-B5BD-AAAC0B27D885}" destId="{453984E1-0478-4378-A162-675499D45D76}" srcOrd="0" destOrd="0" presId="urn:microsoft.com/office/officeart/2018/2/layout/IconCircleList"/>
    <dgm:cxn modelId="{B7A4D7EF-7444-4A44-AF70-C199E260458A}" type="presOf" srcId="{B9274F3E-3993-4350-BEF6-A53A4803E168}" destId="{C570109B-B70F-4953-BFD5-DD3FEEF44D8E}" srcOrd="0" destOrd="0" presId="urn:microsoft.com/office/officeart/2018/2/layout/IconCircleList"/>
    <dgm:cxn modelId="{147AF3F9-8286-4BAD-8B75-E299EE9CF2C0}" type="presOf" srcId="{74C37EBF-AC4E-40AF-A15B-CE937B4C8022}" destId="{5C461121-89B2-4327-BE4B-22A789AE68EB}" srcOrd="0" destOrd="0" presId="urn:microsoft.com/office/officeart/2018/2/layout/IconCircleList"/>
    <dgm:cxn modelId="{135F7A89-5C4B-4EFD-AFED-A3F0916C6515}" type="presParOf" srcId="{033C1B29-E564-48CD-B518-EA03224BE0FE}" destId="{5B7DE958-ABF1-4F9E-BE87-0E1051652AF5}" srcOrd="0" destOrd="0" presId="urn:microsoft.com/office/officeart/2018/2/layout/IconCircleList"/>
    <dgm:cxn modelId="{2847AC36-390E-4357-AB5C-751625A82FEF}" type="presParOf" srcId="{5B7DE958-ABF1-4F9E-BE87-0E1051652AF5}" destId="{00A0B121-6BC2-4D5C-8AD1-ECC5D837E905}" srcOrd="0" destOrd="0" presId="urn:microsoft.com/office/officeart/2018/2/layout/IconCircleList"/>
    <dgm:cxn modelId="{8D52D6FC-677E-4B2B-A6DA-90A30F5DF5C4}" type="presParOf" srcId="{00A0B121-6BC2-4D5C-8AD1-ECC5D837E905}" destId="{31173DF6-6F50-4EB6-A17E-9B8EE217E3CD}" srcOrd="0" destOrd="0" presId="urn:microsoft.com/office/officeart/2018/2/layout/IconCircleList"/>
    <dgm:cxn modelId="{A4CF908D-7C26-4EC4-9DFC-C041C02E865A}" type="presParOf" srcId="{00A0B121-6BC2-4D5C-8AD1-ECC5D837E905}" destId="{822BB1EA-9440-4C63-A75F-FD761F331AD5}" srcOrd="1" destOrd="0" presId="urn:microsoft.com/office/officeart/2018/2/layout/IconCircleList"/>
    <dgm:cxn modelId="{7F9DC9C0-F34F-4FEF-B4E2-D852BB3F6BBB}" type="presParOf" srcId="{00A0B121-6BC2-4D5C-8AD1-ECC5D837E905}" destId="{971B73EE-E968-4C8B-8D0F-A88A493667BD}" srcOrd="2" destOrd="0" presId="urn:microsoft.com/office/officeart/2018/2/layout/IconCircleList"/>
    <dgm:cxn modelId="{F5484F8B-B249-425D-BEB2-D4E79C75C4EE}" type="presParOf" srcId="{00A0B121-6BC2-4D5C-8AD1-ECC5D837E905}" destId="{92404563-576B-44FA-BF01-8F412BB72A18}" srcOrd="3" destOrd="0" presId="urn:microsoft.com/office/officeart/2018/2/layout/IconCircleList"/>
    <dgm:cxn modelId="{1E18C3CE-4A14-4086-8160-639815D5FDCA}" type="presParOf" srcId="{5B7DE958-ABF1-4F9E-BE87-0E1051652AF5}" destId="{453984E1-0478-4378-A162-675499D45D76}" srcOrd="1" destOrd="0" presId="urn:microsoft.com/office/officeart/2018/2/layout/IconCircleList"/>
    <dgm:cxn modelId="{A1E92BF9-D92D-470B-8BF4-0E1C211B6DE1}" type="presParOf" srcId="{5B7DE958-ABF1-4F9E-BE87-0E1051652AF5}" destId="{14FADDAB-7F8F-48DB-9B48-D8850F978A1A}" srcOrd="2" destOrd="0" presId="urn:microsoft.com/office/officeart/2018/2/layout/IconCircleList"/>
    <dgm:cxn modelId="{C1657F22-B032-4C6A-9ADB-5BA1D62EC822}" type="presParOf" srcId="{14FADDAB-7F8F-48DB-9B48-D8850F978A1A}" destId="{0A3CEEEF-71FA-4AD8-ADD0-5E501D42E4D1}" srcOrd="0" destOrd="0" presId="urn:microsoft.com/office/officeart/2018/2/layout/IconCircleList"/>
    <dgm:cxn modelId="{D12D224B-F640-4B73-984F-E05E55390D5D}" type="presParOf" srcId="{14FADDAB-7F8F-48DB-9B48-D8850F978A1A}" destId="{506FFF3E-E3A8-44CD-97A1-8F22797D8CE9}" srcOrd="1" destOrd="0" presId="urn:microsoft.com/office/officeart/2018/2/layout/IconCircleList"/>
    <dgm:cxn modelId="{AEEAAEBA-AF59-435C-A7A5-C614283A02ED}" type="presParOf" srcId="{14FADDAB-7F8F-48DB-9B48-D8850F978A1A}" destId="{5B8FB3A7-BD0C-48C7-A070-B0F57F832D59}" srcOrd="2" destOrd="0" presId="urn:microsoft.com/office/officeart/2018/2/layout/IconCircleList"/>
    <dgm:cxn modelId="{1A823D93-BB74-4BBE-9722-430E9AE5C454}" type="presParOf" srcId="{14FADDAB-7F8F-48DB-9B48-D8850F978A1A}" destId="{46AF103B-3C37-4125-A220-9916D8DC37BF}" srcOrd="3" destOrd="0" presId="urn:microsoft.com/office/officeart/2018/2/layout/IconCircleList"/>
    <dgm:cxn modelId="{191E4F28-7E87-4644-812D-D9E3BEA5AA39}" type="presParOf" srcId="{5B7DE958-ABF1-4F9E-BE87-0E1051652AF5}" destId="{B15B144F-1313-441B-8462-D5F43E748E17}" srcOrd="3" destOrd="0" presId="urn:microsoft.com/office/officeart/2018/2/layout/IconCircleList"/>
    <dgm:cxn modelId="{CBFF6BB2-6AB3-4229-9245-4992C0994039}" type="presParOf" srcId="{5B7DE958-ABF1-4F9E-BE87-0E1051652AF5}" destId="{BE20C3BE-5021-4103-B31A-3DA0A5CEDDDA}" srcOrd="4" destOrd="0" presId="urn:microsoft.com/office/officeart/2018/2/layout/IconCircleList"/>
    <dgm:cxn modelId="{F6F6C1C6-DAE3-499E-8630-08BD002B9AC1}" type="presParOf" srcId="{BE20C3BE-5021-4103-B31A-3DA0A5CEDDDA}" destId="{B143D53F-61C3-42F7-9997-3F82D38B53D2}" srcOrd="0" destOrd="0" presId="urn:microsoft.com/office/officeart/2018/2/layout/IconCircleList"/>
    <dgm:cxn modelId="{8C688023-9139-4193-99FC-4E6797EE0A62}" type="presParOf" srcId="{BE20C3BE-5021-4103-B31A-3DA0A5CEDDDA}" destId="{EB8461C8-DFE3-4F36-B60C-6CBC1209E095}" srcOrd="1" destOrd="0" presId="urn:microsoft.com/office/officeart/2018/2/layout/IconCircleList"/>
    <dgm:cxn modelId="{0CC67ACD-8C77-495A-9527-AAE3C037AF25}" type="presParOf" srcId="{BE20C3BE-5021-4103-B31A-3DA0A5CEDDDA}" destId="{C59854A4-B686-48B5-9134-DE958B63BC25}" srcOrd="2" destOrd="0" presId="urn:microsoft.com/office/officeart/2018/2/layout/IconCircleList"/>
    <dgm:cxn modelId="{FE3345A0-341F-4685-9C96-ADA3EC1DC788}" type="presParOf" srcId="{BE20C3BE-5021-4103-B31A-3DA0A5CEDDDA}" destId="{D1E28953-A1B3-4657-8159-76E69BB63875}" srcOrd="3" destOrd="0" presId="urn:microsoft.com/office/officeart/2018/2/layout/IconCircleList"/>
    <dgm:cxn modelId="{0DED92C2-8E27-4749-B67A-F497FCD3C993}" type="presParOf" srcId="{5B7DE958-ABF1-4F9E-BE87-0E1051652AF5}" destId="{5C461121-89B2-4327-BE4B-22A789AE68EB}" srcOrd="5" destOrd="0" presId="urn:microsoft.com/office/officeart/2018/2/layout/IconCircleList"/>
    <dgm:cxn modelId="{B23329CF-4FB5-4B6C-A271-F98353A98C53}" type="presParOf" srcId="{5B7DE958-ABF1-4F9E-BE87-0E1051652AF5}" destId="{97F7FC5E-7A97-49FC-A994-935A533E5759}" srcOrd="6" destOrd="0" presId="urn:microsoft.com/office/officeart/2018/2/layout/IconCircleList"/>
    <dgm:cxn modelId="{A61F3895-0DBD-4E1C-9A8A-BD3A73B74646}" type="presParOf" srcId="{97F7FC5E-7A97-49FC-A994-935A533E5759}" destId="{776D293D-69C2-48BC-B59B-F87A21DDF622}" srcOrd="0" destOrd="0" presId="urn:microsoft.com/office/officeart/2018/2/layout/IconCircleList"/>
    <dgm:cxn modelId="{60DB166E-5592-4478-B28C-46135BB7AFCA}" type="presParOf" srcId="{97F7FC5E-7A97-49FC-A994-935A533E5759}" destId="{E374B7E9-EE9B-4109-BD9E-28328B79539D}" srcOrd="1" destOrd="0" presId="urn:microsoft.com/office/officeart/2018/2/layout/IconCircleList"/>
    <dgm:cxn modelId="{C396EA6A-8B49-4E6B-8FAE-5127AD54AFEF}" type="presParOf" srcId="{97F7FC5E-7A97-49FC-A994-935A533E5759}" destId="{8966CB3E-8C86-4F03-AF67-E515566523BD}" srcOrd="2" destOrd="0" presId="urn:microsoft.com/office/officeart/2018/2/layout/IconCircleList"/>
    <dgm:cxn modelId="{5C8DEAB6-08E9-40AB-96F4-19DBA4E461FC}" type="presParOf" srcId="{97F7FC5E-7A97-49FC-A994-935A533E5759}" destId="{C570109B-B70F-4953-BFD5-DD3FEEF44D8E}" srcOrd="3" destOrd="0" presId="urn:microsoft.com/office/officeart/2018/2/layout/IconCircle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173DF6-6F50-4EB6-A17E-9B8EE217E3CD}">
      <dsp:nvSpPr>
        <dsp:cNvPr id="0" name=""/>
        <dsp:cNvSpPr/>
      </dsp:nvSpPr>
      <dsp:spPr>
        <a:xfrm>
          <a:off x="57854" y="123482"/>
          <a:ext cx="1256182" cy="1256182"/>
        </a:xfrm>
        <a:prstGeom prst="ellipse">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22BB1EA-9440-4C63-A75F-FD761F331AD5}">
      <dsp:nvSpPr>
        <dsp:cNvPr id="0" name=""/>
        <dsp:cNvSpPr/>
      </dsp:nvSpPr>
      <dsp:spPr>
        <a:xfrm>
          <a:off x="321652" y="387280"/>
          <a:ext cx="728586" cy="728586"/>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2404563-576B-44FA-BF01-8F412BB72A18}">
      <dsp:nvSpPr>
        <dsp:cNvPr id="0" name=""/>
        <dsp:cNvSpPr/>
      </dsp:nvSpPr>
      <dsp:spPr>
        <a:xfrm>
          <a:off x="1583219" y="123482"/>
          <a:ext cx="2961002" cy="125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Lived 1759 – 1823,  and considered one of the </a:t>
          </a:r>
          <a:r>
            <a:rPr lang="en-US" sz="1300" b="1" kern="1200" dirty="0"/>
            <a:t>progenitors of data visualization and modern graphical design. </a:t>
          </a:r>
          <a:endParaRPr lang="en-US" sz="1300" kern="1200" dirty="0"/>
        </a:p>
      </dsp:txBody>
      <dsp:txXfrm>
        <a:off x="1583219" y="123482"/>
        <a:ext cx="2961002" cy="1256182"/>
      </dsp:txXfrm>
    </dsp:sp>
    <dsp:sp modelId="{0A3CEEEF-71FA-4AD8-ADD0-5E501D42E4D1}">
      <dsp:nvSpPr>
        <dsp:cNvPr id="0" name=""/>
        <dsp:cNvSpPr/>
      </dsp:nvSpPr>
      <dsp:spPr>
        <a:xfrm>
          <a:off x="5060153" y="123482"/>
          <a:ext cx="1256182" cy="1256182"/>
        </a:xfrm>
        <a:prstGeom prst="ellipse">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06FFF3E-E3A8-44CD-97A1-8F22797D8CE9}">
      <dsp:nvSpPr>
        <dsp:cNvPr id="0" name=""/>
        <dsp:cNvSpPr/>
      </dsp:nvSpPr>
      <dsp:spPr>
        <a:xfrm>
          <a:off x="5323952" y="387280"/>
          <a:ext cx="728586" cy="728586"/>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6AF103B-3C37-4125-A220-9916D8DC37BF}">
      <dsp:nvSpPr>
        <dsp:cNvPr id="0" name=""/>
        <dsp:cNvSpPr/>
      </dsp:nvSpPr>
      <dsp:spPr>
        <a:xfrm>
          <a:off x="6585518" y="123482"/>
          <a:ext cx="2961002" cy="125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Trained as an </a:t>
          </a:r>
          <a:r>
            <a:rPr lang="en-US" sz="1300" b="1" kern="1200" dirty="0"/>
            <a:t>engineer</a:t>
          </a:r>
          <a:r>
            <a:rPr lang="en-US" sz="1300" kern="1200" dirty="0"/>
            <a:t>, mostly remembered as a data visualizer in service to work on </a:t>
          </a:r>
          <a:r>
            <a:rPr lang="en-US" sz="1300" b="1" kern="1200" dirty="0"/>
            <a:t>political economy</a:t>
          </a:r>
          <a:r>
            <a:rPr lang="en-US" sz="1300" kern="1200" dirty="0"/>
            <a:t>. </a:t>
          </a:r>
        </a:p>
      </dsp:txBody>
      <dsp:txXfrm>
        <a:off x="6585518" y="123482"/>
        <a:ext cx="2961002" cy="1256182"/>
      </dsp:txXfrm>
    </dsp:sp>
    <dsp:sp modelId="{B143D53F-61C3-42F7-9997-3F82D38B53D2}">
      <dsp:nvSpPr>
        <dsp:cNvPr id="0" name=""/>
        <dsp:cNvSpPr/>
      </dsp:nvSpPr>
      <dsp:spPr>
        <a:xfrm>
          <a:off x="57854" y="1944828"/>
          <a:ext cx="1256182" cy="1256182"/>
        </a:xfrm>
        <a:prstGeom prst="ellipse">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B8461C8-DFE3-4F36-B60C-6CBC1209E095}">
      <dsp:nvSpPr>
        <dsp:cNvPr id="0" name=""/>
        <dsp:cNvSpPr/>
      </dsp:nvSpPr>
      <dsp:spPr>
        <a:xfrm>
          <a:off x="321652" y="2208627"/>
          <a:ext cx="728586" cy="728586"/>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1E28953-A1B3-4657-8159-76E69BB63875}">
      <dsp:nvSpPr>
        <dsp:cNvPr id="0" name=""/>
        <dsp:cNvSpPr/>
      </dsp:nvSpPr>
      <dsp:spPr>
        <a:xfrm>
          <a:off x="1583219" y="1944828"/>
          <a:ext cx="2961002" cy="125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He apprenticed briefly for </a:t>
          </a:r>
          <a:r>
            <a:rPr lang="en-US" sz="1300" b="1" kern="1200" dirty="0"/>
            <a:t>James Watt</a:t>
          </a:r>
          <a:r>
            <a:rPr lang="en-US" sz="1300" b="0" kern="1200" dirty="0"/>
            <a:t>,</a:t>
          </a:r>
          <a:r>
            <a:rPr lang="en-US" sz="1300" b="1" kern="1200" dirty="0"/>
            <a:t> </a:t>
          </a:r>
          <a:r>
            <a:rPr lang="en-US" sz="1300" kern="1200" dirty="0"/>
            <a:t>and spent some time in Paris where he invented his own method for rolling steel and took part in the storming of the Bastille on July 14, 1789 after fleeing from Scotland. </a:t>
          </a:r>
        </a:p>
      </dsp:txBody>
      <dsp:txXfrm>
        <a:off x="1583219" y="1944828"/>
        <a:ext cx="2961002" cy="1256182"/>
      </dsp:txXfrm>
    </dsp:sp>
    <dsp:sp modelId="{776D293D-69C2-48BC-B59B-F87A21DDF622}">
      <dsp:nvSpPr>
        <dsp:cNvPr id="0" name=""/>
        <dsp:cNvSpPr/>
      </dsp:nvSpPr>
      <dsp:spPr>
        <a:xfrm>
          <a:off x="5060153" y="1944828"/>
          <a:ext cx="1256182" cy="1256182"/>
        </a:xfrm>
        <a:prstGeom prst="ellipse">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374B7E9-EE9B-4109-BD9E-28328B79539D}">
      <dsp:nvSpPr>
        <dsp:cNvPr id="0" name=""/>
        <dsp:cNvSpPr/>
      </dsp:nvSpPr>
      <dsp:spPr>
        <a:xfrm>
          <a:off x="5323952" y="2208627"/>
          <a:ext cx="728586" cy="728586"/>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570109B-B70F-4953-BFD5-DD3FEEF44D8E}">
      <dsp:nvSpPr>
        <dsp:cNvPr id="0" name=""/>
        <dsp:cNvSpPr/>
      </dsp:nvSpPr>
      <dsp:spPr>
        <a:xfrm>
          <a:off x="6585518" y="1944828"/>
          <a:ext cx="2961002" cy="12561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577850">
            <a:lnSpc>
              <a:spcPct val="90000"/>
            </a:lnSpc>
            <a:spcBef>
              <a:spcPct val="0"/>
            </a:spcBef>
            <a:spcAft>
              <a:spcPct val="35000"/>
            </a:spcAft>
            <a:buNone/>
          </a:pPr>
          <a:r>
            <a:rPr lang="en-US" sz="1300" kern="1200" dirty="0"/>
            <a:t>Prior to publishing his works that we study today, he tried to </a:t>
          </a:r>
          <a:r>
            <a:rPr lang="en-US" sz="1300" b="1" kern="1200" dirty="0"/>
            <a:t>blackmail</a:t>
          </a:r>
          <a:r>
            <a:rPr lang="en-US" sz="1300" kern="1200" dirty="0"/>
            <a:t> a Scottish lord, sold land in America he didn’t own, and started an abortive silversmithing and banking business.  Afterwards he fled Scotland to escape prison.</a:t>
          </a:r>
        </a:p>
      </dsp:txBody>
      <dsp:txXfrm>
        <a:off x="6585518" y="1944828"/>
        <a:ext cx="2961002" cy="1256182"/>
      </dsp:txXfrm>
    </dsp:sp>
  </dsp:spTree>
</dsp:drawing>
</file>

<file path=ppt/diagrams/layout1.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svg>
</file>

<file path=ppt/media/image11.jpeg>
</file>

<file path=ppt/media/image12.jpeg>
</file>

<file path=ppt/media/image13.jpeg>
</file>

<file path=ppt/media/image14.jpeg>
</file>

<file path=ppt/media/image15.jpeg>
</file>

<file path=ppt/media/image16.jpeg>
</file>

<file path=ppt/media/image17.png>
</file>

<file path=ppt/media/image18.jpeg>
</file>

<file path=ppt/media/image19.jpeg>
</file>

<file path=ppt/media/image2.jpeg>
</file>

<file path=ppt/media/image20.jpe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11/20/2019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11/20/2019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11/20/2019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11/20/2019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11/20/2019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11/20/2019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60D1173B-FBCA-4F2A-AB78-7DB51EC957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0B08DCF8-02FA-4015-A96A-7F8A89EBCC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2" name="Title 1">
            <a:extLst>
              <a:ext uri="{FF2B5EF4-FFF2-40B4-BE49-F238E27FC236}">
                <a16:creationId xmlns:a16="http://schemas.microsoft.com/office/drawing/2014/main" id="{968CA084-60EC-430A-AC54-678E94805F29}"/>
              </a:ext>
            </a:extLst>
          </p:cNvPr>
          <p:cNvSpPr>
            <a:spLocks noGrp="1"/>
          </p:cNvSpPr>
          <p:nvPr>
            <p:ph type="ctrTitle"/>
          </p:nvPr>
        </p:nvSpPr>
        <p:spPr>
          <a:xfrm>
            <a:off x="5770070" y="964769"/>
            <a:ext cx="6212379" cy="2376915"/>
          </a:xfrm>
        </p:spPr>
        <p:txBody>
          <a:bodyPr>
            <a:normAutofit/>
          </a:bodyPr>
          <a:lstStyle/>
          <a:p>
            <a:r>
              <a:rPr lang="en-US" sz="4200" b="1" dirty="0"/>
              <a:t>William Playfair </a:t>
            </a:r>
            <a:r>
              <a:rPr lang="en-US" sz="4200" dirty="0"/>
              <a:t>– </a:t>
            </a:r>
            <a:r>
              <a:rPr lang="en-US" sz="2800" dirty="0"/>
              <a:t>ancestor of </a:t>
            </a:r>
            <a:r>
              <a:rPr lang="en-US" sz="2800" dirty="0" err="1"/>
              <a:t>dataviz</a:t>
            </a:r>
            <a:endParaRPr lang="en-US" sz="4200" b="1" dirty="0"/>
          </a:p>
        </p:txBody>
      </p:sp>
      <p:sp>
        <p:nvSpPr>
          <p:cNvPr id="3" name="Subtitle 2">
            <a:extLst>
              <a:ext uri="{FF2B5EF4-FFF2-40B4-BE49-F238E27FC236}">
                <a16:creationId xmlns:a16="http://schemas.microsoft.com/office/drawing/2014/main" id="{5E1334B2-68F7-4EC0-8F7C-4A64C10D1073}"/>
              </a:ext>
            </a:extLst>
          </p:cNvPr>
          <p:cNvSpPr>
            <a:spLocks noGrp="1"/>
          </p:cNvSpPr>
          <p:nvPr>
            <p:ph type="subTitle" idx="1"/>
          </p:nvPr>
        </p:nvSpPr>
        <p:spPr>
          <a:xfrm>
            <a:off x="5770074" y="3529159"/>
            <a:ext cx="4972063" cy="1612688"/>
          </a:xfrm>
        </p:spPr>
        <p:txBody>
          <a:bodyPr>
            <a:normAutofit/>
          </a:bodyPr>
          <a:lstStyle/>
          <a:p>
            <a:r>
              <a:rPr lang="en-US" sz="1200" dirty="0"/>
              <a:t>Michael </a:t>
            </a:r>
            <a:r>
              <a:rPr lang="en-US" sz="1200" dirty="0" err="1"/>
              <a:t>desai</a:t>
            </a:r>
            <a:endParaRPr lang="en-US" sz="1200" dirty="0"/>
          </a:p>
          <a:p>
            <a:r>
              <a:rPr lang="en-US" sz="1200" dirty="0" err="1"/>
              <a:t>Wedensday</a:t>
            </a:r>
            <a:r>
              <a:rPr lang="en-US" sz="1200" dirty="0"/>
              <a:t> November 20, 2019</a:t>
            </a:r>
          </a:p>
        </p:txBody>
      </p:sp>
      <p:grpSp>
        <p:nvGrpSpPr>
          <p:cNvPr id="194" name="Group 193">
            <a:extLst>
              <a:ext uri="{FF2B5EF4-FFF2-40B4-BE49-F238E27FC236}">
                <a16:creationId xmlns:a16="http://schemas.microsoft.com/office/drawing/2014/main" id="{72EFD7EB-F887-4187-BD35-2F6584E9E0D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8" y="482171"/>
            <a:ext cx="4641751" cy="5149101"/>
            <a:chOff x="7463259" y="583365"/>
            <a:chExt cx="4641750" cy="5181928"/>
          </a:xfrm>
        </p:grpSpPr>
        <p:sp>
          <p:nvSpPr>
            <p:cNvPr id="195" name="Rectangle 194">
              <a:extLst>
                <a:ext uri="{FF2B5EF4-FFF2-40B4-BE49-F238E27FC236}">
                  <a16:creationId xmlns:a16="http://schemas.microsoft.com/office/drawing/2014/main" id="{D802ABCE-86EF-458C-B776-FBEE5B3ED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3259" y="583365"/>
              <a:ext cx="4641750" cy="5181928"/>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6" name="Rectangle 195">
              <a:extLst>
                <a:ext uri="{FF2B5EF4-FFF2-40B4-BE49-F238E27FC236}">
                  <a16:creationId xmlns:a16="http://schemas.microsoft.com/office/drawing/2014/main" id="{CF257E23-BAFF-4E5A-9DCD-5EB001A23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76318" y="915807"/>
              <a:ext cx="4001651" cy="4494927"/>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pic>
        <p:nvPicPr>
          <p:cNvPr id="1026" name="Picture 2">
            <a:extLst>
              <a:ext uri="{FF2B5EF4-FFF2-40B4-BE49-F238E27FC236}">
                <a16:creationId xmlns:a16="http://schemas.microsoft.com/office/drawing/2014/main" id="{A341C50A-BEA5-4A37-AE8C-E7563AD7B6E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 b="8239"/>
          <a:stretch/>
        </p:blipFill>
        <p:spPr bwMode="auto">
          <a:xfrm>
            <a:off x="1271223" y="1116345"/>
            <a:ext cx="3362141" cy="3866172"/>
          </a:xfrm>
          <a:prstGeom prst="rect">
            <a:avLst/>
          </a:prstGeom>
          <a:noFill/>
          <a:extLst>
            <a:ext uri="{909E8E84-426E-40DD-AFC4-6F175D3DCCD1}">
              <a14:hiddenFill xmlns:a14="http://schemas.microsoft.com/office/drawing/2010/main">
                <a:solidFill>
                  <a:srgbClr val="FFFFFF"/>
                </a:solidFill>
              </a14:hiddenFill>
            </a:ext>
          </a:extLst>
        </p:spPr>
      </p:pic>
      <p:cxnSp>
        <p:nvCxnSpPr>
          <p:cNvPr id="197" name="Straight Connector 196">
            <a:extLst>
              <a:ext uri="{FF2B5EF4-FFF2-40B4-BE49-F238E27FC236}">
                <a16:creationId xmlns:a16="http://schemas.microsoft.com/office/drawing/2014/main" id="{480890EC-EC50-46D3-879E-63EDF4D06CE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70073" y="3526496"/>
            <a:ext cx="4959505"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198" name="Picture 197">
            <a:extLst>
              <a:ext uri="{FF2B5EF4-FFF2-40B4-BE49-F238E27FC236}">
                <a16:creationId xmlns:a16="http://schemas.microsoft.com/office/drawing/2014/main" id="{971F6991-E635-48F8-9309-D5A5C1ECBF2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9" name="Straight Connector 198">
            <a:extLst>
              <a:ext uri="{FF2B5EF4-FFF2-40B4-BE49-F238E27FC236}">
                <a16:creationId xmlns:a16="http://schemas.microsoft.com/office/drawing/2014/main" id="{3ACF2F98-1DF0-4594-9502-F2B79E79578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96888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88B26-9461-4E80-A675-B567BCD7006F}"/>
              </a:ext>
            </a:extLst>
          </p:cNvPr>
          <p:cNvSpPr>
            <a:spLocks noGrp="1"/>
          </p:cNvSpPr>
          <p:nvPr>
            <p:ph type="title"/>
          </p:nvPr>
        </p:nvSpPr>
        <p:spPr/>
        <p:txBody>
          <a:bodyPr/>
          <a:lstStyle/>
          <a:p>
            <a:r>
              <a:rPr lang="en-US" dirty="0"/>
              <a:t>Triple Time Series</a:t>
            </a:r>
          </a:p>
        </p:txBody>
      </p:sp>
      <p:sp>
        <p:nvSpPr>
          <p:cNvPr id="3" name="Content Placeholder 2">
            <a:extLst>
              <a:ext uri="{FF2B5EF4-FFF2-40B4-BE49-F238E27FC236}">
                <a16:creationId xmlns:a16="http://schemas.microsoft.com/office/drawing/2014/main" id="{59DAACD2-DB0E-45EC-9E98-2BF6869F892B}"/>
              </a:ext>
            </a:extLst>
          </p:cNvPr>
          <p:cNvSpPr>
            <a:spLocks noGrp="1"/>
          </p:cNvSpPr>
          <p:nvPr>
            <p:ph idx="1"/>
          </p:nvPr>
        </p:nvSpPr>
        <p:spPr/>
        <p:txBody>
          <a:bodyPr/>
          <a:lstStyle/>
          <a:p>
            <a:r>
              <a:rPr lang="en-US" dirty="0"/>
              <a:t>Three time-series sets of data are plotted in the prior graph. </a:t>
            </a:r>
          </a:p>
          <a:p>
            <a:r>
              <a:rPr lang="en-US" dirty="0"/>
              <a:t>One: Weekly wage of a good mechanic. </a:t>
            </a:r>
          </a:p>
          <a:p>
            <a:r>
              <a:rPr lang="en-US" dirty="0"/>
              <a:t>Two: The Price of a quarter of Wheat.</a:t>
            </a:r>
          </a:p>
          <a:p>
            <a:r>
              <a:rPr lang="en-US" dirty="0"/>
              <a:t>Three: The reigns of the monarchs of England. </a:t>
            </a:r>
          </a:p>
        </p:txBody>
      </p:sp>
    </p:spTree>
    <p:extLst>
      <p:ext uri="{BB962C8B-B14F-4D97-AF65-F5344CB8AC3E}">
        <p14:creationId xmlns:p14="http://schemas.microsoft.com/office/powerpoint/2010/main" val="38475664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76" name="Rectangle 75">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8" name="Picture 77">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80" name="Straight Connector 79">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useBgFill="1">
        <p:nvSpPr>
          <p:cNvPr id="82" name="Rectangle 81">
            <a:extLst>
              <a:ext uri="{FF2B5EF4-FFF2-40B4-BE49-F238E27FC236}">
                <a16:creationId xmlns:a16="http://schemas.microsoft.com/office/drawing/2014/main" id="{62C9703D-C8F9-44AD-A7C0-C2F3871F8C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6016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B8BFBDBE-3101-4150-B4C1-39C037199A29}"/>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3800475" y="118711"/>
            <a:ext cx="4591049" cy="59868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842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88B26-9461-4E80-A675-B567BCD7006F}"/>
              </a:ext>
            </a:extLst>
          </p:cNvPr>
          <p:cNvSpPr>
            <a:spLocks noGrp="1"/>
          </p:cNvSpPr>
          <p:nvPr>
            <p:ph type="title"/>
          </p:nvPr>
        </p:nvSpPr>
        <p:spPr/>
        <p:txBody>
          <a:bodyPr/>
          <a:lstStyle/>
          <a:p>
            <a:r>
              <a:rPr lang="en-US" dirty="0"/>
              <a:t>CHART of the NATIONAL Debt</a:t>
            </a:r>
          </a:p>
        </p:txBody>
      </p:sp>
      <p:sp>
        <p:nvSpPr>
          <p:cNvPr id="3" name="Content Placeholder 2">
            <a:extLst>
              <a:ext uri="{FF2B5EF4-FFF2-40B4-BE49-F238E27FC236}">
                <a16:creationId xmlns:a16="http://schemas.microsoft.com/office/drawing/2014/main" id="{59DAACD2-DB0E-45EC-9E98-2BF6869F892B}"/>
              </a:ext>
            </a:extLst>
          </p:cNvPr>
          <p:cNvSpPr>
            <a:spLocks noGrp="1"/>
          </p:cNvSpPr>
          <p:nvPr>
            <p:ph idx="1"/>
          </p:nvPr>
        </p:nvSpPr>
        <p:spPr/>
        <p:txBody>
          <a:bodyPr/>
          <a:lstStyle/>
          <a:p>
            <a:r>
              <a:rPr lang="en-US" dirty="0"/>
              <a:t>The important detail here, apart from the line, is the overlay of significant historical events on top of the line.</a:t>
            </a:r>
          </a:p>
          <a:p>
            <a:r>
              <a:rPr lang="en-US" dirty="0"/>
              <a:t>This chart shows how debt skyrockets during times of war and does the work for the viewer to show when wars or key events took place so they can make the connection between them and the debt. </a:t>
            </a:r>
          </a:p>
        </p:txBody>
      </p:sp>
    </p:spTree>
    <p:extLst>
      <p:ext uri="{BB962C8B-B14F-4D97-AF65-F5344CB8AC3E}">
        <p14:creationId xmlns:p14="http://schemas.microsoft.com/office/powerpoint/2010/main" val="2448802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220" name="Rectangle 134">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9221" name="Picture 136">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9222" name="Straight Connector 138">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useBgFill="1">
        <p:nvSpPr>
          <p:cNvPr id="141" name="Rectangle 140">
            <a:extLst>
              <a:ext uri="{FF2B5EF4-FFF2-40B4-BE49-F238E27FC236}">
                <a16:creationId xmlns:a16="http://schemas.microsoft.com/office/drawing/2014/main" id="{F1176DA6-4BBF-42A4-9C94-E6613CCD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99AAB0AE-172B-4FB4-80C2-86CD6B824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BD8E4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218" name="Picture 2">
            <a:extLst>
              <a:ext uri="{FF2B5EF4-FFF2-40B4-BE49-F238E27FC236}">
                <a16:creationId xmlns:a16="http://schemas.microsoft.com/office/drawing/2014/main" id="{C2622DF8-DE64-46DC-8A00-2BE13FAAF14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477012" y="480060"/>
            <a:ext cx="11237976" cy="5897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7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884ACB-53C6-4FAB-9957-B478DE9149CF}"/>
              </a:ext>
            </a:extLst>
          </p:cNvPr>
          <p:cNvSpPr>
            <a:spLocks noGrp="1"/>
          </p:cNvSpPr>
          <p:nvPr>
            <p:ph type="title"/>
          </p:nvPr>
        </p:nvSpPr>
        <p:spPr/>
        <p:txBody>
          <a:bodyPr/>
          <a:lstStyle/>
          <a:p>
            <a:r>
              <a:rPr lang="en-US" dirty="0"/>
              <a:t>Data-ink ratio</a:t>
            </a:r>
          </a:p>
        </p:txBody>
      </p:sp>
      <p:sp>
        <p:nvSpPr>
          <p:cNvPr id="3" name="Content Placeholder 2">
            <a:extLst>
              <a:ext uri="{FF2B5EF4-FFF2-40B4-BE49-F238E27FC236}">
                <a16:creationId xmlns:a16="http://schemas.microsoft.com/office/drawing/2014/main" id="{8874C18E-957B-4314-8F95-4AA2AC599FB8}"/>
              </a:ext>
            </a:extLst>
          </p:cNvPr>
          <p:cNvSpPr>
            <a:spLocks noGrp="1"/>
          </p:cNvSpPr>
          <p:nvPr>
            <p:ph idx="1"/>
          </p:nvPr>
        </p:nvSpPr>
        <p:spPr/>
        <p:txBody>
          <a:bodyPr/>
          <a:lstStyle/>
          <a:p>
            <a:r>
              <a:rPr lang="en-US" dirty="0"/>
              <a:t>Data-ink ratio – a concept introduced by Tufte that provides the proportion of a graphic’s ink devoted to non-redundant display of data/information. </a:t>
            </a:r>
          </a:p>
          <a:p>
            <a:r>
              <a:rPr lang="en-US" dirty="0"/>
              <a:t>Data-ink </a:t>
            </a:r>
            <a:r>
              <a:rPr lang="en-US" dirty="0">
                <a:sym typeface="Wingdings" panose="05000000000000000000" pitchFamily="2" charset="2"/>
              </a:rPr>
              <a:t> meaning “ink” or that specifically encodes data or a relationship between data. </a:t>
            </a:r>
          </a:p>
          <a:p>
            <a:r>
              <a:rPr lang="en-US" dirty="0">
                <a:sym typeface="Wingdings" panose="05000000000000000000" pitchFamily="2" charset="2"/>
              </a:rPr>
              <a:t>Thus, the proportion of data-ink to total-ink is the “necessary” part of the graphic. </a:t>
            </a:r>
          </a:p>
          <a:p>
            <a:r>
              <a:rPr lang="en-US" dirty="0">
                <a:sym typeface="Wingdings" panose="05000000000000000000" pitchFamily="2" charset="2"/>
              </a:rPr>
              <a:t>A criticism of Playfair is that his data-ink ratio is very low, as seen above.</a:t>
            </a:r>
            <a:endParaRPr lang="en-US" dirty="0"/>
          </a:p>
        </p:txBody>
      </p:sp>
    </p:spTree>
    <p:extLst>
      <p:ext uri="{BB962C8B-B14F-4D97-AF65-F5344CB8AC3E}">
        <p14:creationId xmlns:p14="http://schemas.microsoft.com/office/powerpoint/2010/main" val="15489072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93" name="Rectangle 92">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95" name="Picture 94">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97" name="Straight Connector 96">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useBgFill="1">
        <p:nvSpPr>
          <p:cNvPr id="99" name="Rectangle 98">
            <a:extLst>
              <a:ext uri="{FF2B5EF4-FFF2-40B4-BE49-F238E27FC236}">
                <a16:creationId xmlns:a16="http://schemas.microsoft.com/office/drawing/2014/main" id="{F1176DA6-4BBF-42A4-9C94-E6613CCD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a:extLst>
              <a:ext uri="{FF2B5EF4-FFF2-40B4-BE49-F238E27FC236}">
                <a16:creationId xmlns:a16="http://schemas.microsoft.com/office/drawing/2014/main" id="{99AAB0AE-172B-4FB4-80C2-86CD6B824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84734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4">
            <a:extLst>
              <a:ext uri="{FF2B5EF4-FFF2-40B4-BE49-F238E27FC236}">
                <a16:creationId xmlns:a16="http://schemas.microsoft.com/office/drawing/2014/main" id="{7C5356DE-82CA-419E-A6D4-E5E29F61458F}"/>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477012" y="480060"/>
            <a:ext cx="11237976" cy="58978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84932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88B26-9461-4E80-A675-B567BCD7006F}"/>
              </a:ext>
            </a:extLst>
          </p:cNvPr>
          <p:cNvSpPr>
            <a:spLocks noGrp="1"/>
          </p:cNvSpPr>
          <p:nvPr>
            <p:ph type="title"/>
          </p:nvPr>
        </p:nvSpPr>
        <p:spPr/>
        <p:txBody>
          <a:bodyPr/>
          <a:lstStyle/>
          <a:p>
            <a:r>
              <a:rPr lang="en-US" dirty="0"/>
              <a:t>Playfair’s bar chart (prior slide)</a:t>
            </a:r>
          </a:p>
        </p:txBody>
      </p:sp>
      <p:sp>
        <p:nvSpPr>
          <p:cNvPr id="3" name="Content Placeholder 2">
            <a:extLst>
              <a:ext uri="{FF2B5EF4-FFF2-40B4-BE49-F238E27FC236}">
                <a16:creationId xmlns:a16="http://schemas.microsoft.com/office/drawing/2014/main" id="{59DAACD2-DB0E-45EC-9E98-2BF6869F892B}"/>
              </a:ext>
            </a:extLst>
          </p:cNvPr>
          <p:cNvSpPr>
            <a:spLocks noGrp="1"/>
          </p:cNvSpPr>
          <p:nvPr>
            <p:ph idx="1"/>
          </p:nvPr>
        </p:nvSpPr>
        <p:spPr/>
        <p:txBody>
          <a:bodyPr/>
          <a:lstStyle/>
          <a:p>
            <a:r>
              <a:rPr lang="en-US" dirty="0"/>
              <a:t>Chart’s bars show imports/exports. Horizontal axis measures the exports in pounds and vertical divisions are different countries and provinces. </a:t>
            </a:r>
          </a:p>
          <a:p>
            <a:r>
              <a:rPr lang="en-US" dirty="0"/>
              <a:t>“This chart is different from the others in principle, as it does not comprehend any portion of time, and it is much inferior in utility to those that do; for thought it gives the extent of the different branches of trade, it does not compare the same branch of commerce with itself at different periods; nor does it imprint upon the mind that distinct idea, in doing which, the chief advantage of Charts consists: for as it wants the dimension that is formed by duration, there is no shape given to the quantities.” </a:t>
            </a:r>
          </a:p>
        </p:txBody>
      </p:sp>
    </p:spTree>
    <p:extLst>
      <p:ext uri="{BB962C8B-B14F-4D97-AF65-F5344CB8AC3E}">
        <p14:creationId xmlns:p14="http://schemas.microsoft.com/office/powerpoint/2010/main" val="10824549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92" name="Rectangle 191">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93" name="Picture 192">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94" name="Straight Connector 193">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195" name="Rectangle 194">
            <a:extLst>
              <a:ext uri="{FF2B5EF4-FFF2-40B4-BE49-F238E27FC236}">
                <a16:creationId xmlns:a16="http://schemas.microsoft.com/office/drawing/2014/main" id="{2C6F198E-F7A1-4125-910D-641C0C2A76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E6D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ectangle 195">
            <a:extLst>
              <a:ext uri="{FF2B5EF4-FFF2-40B4-BE49-F238E27FC236}">
                <a16:creationId xmlns:a16="http://schemas.microsoft.com/office/drawing/2014/main" id="{907C3A25-D9A7-4F2D-B44C-FA8EB24C7A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7"/>
            <a:ext cx="10905067" cy="55668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DDEB3F62-0934-4DFA-9799-C201A82F316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643466" y="1476506"/>
            <a:ext cx="10905066" cy="3727939"/>
          </a:xfrm>
          <a:prstGeom prst="rect">
            <a:avLst/>
          </a:prstGeom>
          <a:noFill/>
          <a:extLst>
            <a:ext uri="{909E8E84-426E-40DD-AFC4-6F175D3DCCD1}">
              <a14:hiddenFill xmlns:a14="http://schemas.microsoft.com/office/drawing/2010/main">
                <a:solidFill>
                  <a:srgbClr val="FFFFFF"/>
                </a:solidFill>
              </a14:hiddenFill>
            </a:ext>
          </a:extLst>
        </p:spPr>
      </p:pic>
      <p:sp>
        <p:nvSpPr>
          <p:cNvPr id="197" name="Rectangle 196">
            <a:extLst>
              <a:ext uri="{FF2B5EF4-FFF2-40B4-BE49-F238E27FC236}">
                <a16:creationId xmlns:a16="http://schemas.microsoft.com/office/drawing/2014/main" id="{18E8515E-B8C8-482A-A9B5-CE57BC080A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680865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74" name="Rectangle 73">
            <a:extLst>
              <a:ext uri="{FF2B5EF4-FFF2-40B4-BE49-F238E27FC236}">
                <a16:creationId xmlns:a16="http://schemas.microsoft.com/office/drawing/2014/main" id="{6738F172-08B9-4BA5-B753-7D93472C0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6" name="Picture 75">
            <a:extLst>
              <a:ext uri="{FF2B5EF4-FFF2-40B4-BE49-F238E27FC236}">
                <a16:creationId xmlns:a16="http://schemas.microsoft.com/office/drawing/2014/main" id="{C900681B-C4FD-40B3-B5BC-C33231614C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78" name="Straight Connector 77">
            <a:extLst>
              <a:ext uri="{FF2B5EF4-FFF2-40B4-BE49-F238E27FC236}">
                <a16:creationId xmlns:a16="http://schemas.microsoft.com/office/drawing/2014/main" id="{FEAACD67-2FB5-4530-9B74-8D946F1CE9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4098" name="Picture 2">
            <a:extLst>
              <a:ext uri="{FF2B5EF4-FFF2-40B4-BE49-F238E27FC236}">
                <a16:creationId xmlns:a16="http://schemas.microsoft.com/office/drawing/2014/main" id="{3C4EB5CD-9FB5-43A4-ACF3-B365B253DFD3}"/>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768" r="6342" b="-1"/>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24401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99353-EAC6-451D-8CB4-82DED809A612}"/>
              </a:ext>
            </a:extLst>
          </p:cNvPr>
          <p:cNvSpPr>
            <a:spLocks noGrp="1"/>
          </p:cNvSpPr>
          <p:nvPr>
            <p:ph type="title"/>
          </p:nvPr>
        </p:nvSpPr>
        <p:spPr/>
        <p:txBody>
          <a:bodyPr/>
          <a:lstStyle/>
          <a:p>
            <a:r>
              <a:rPr lang="en-US" dirty="0"/>
              <a:t>A Prediction?</a:t>
            </a:r>
          </a:p>
        </p:txBody>
      </p:sp>
      <p:sp>
        <p:nvSpPr>
          <p:cNvPr id="3" name="Content Placeholder 2">
            <a:extLst>
              <a:ext uri="{FF2B5EF4-FFF2-40B4-BE49-F238E27FC236}">
                <a16:creationId xmlns:a16="http://schemas.microsoft.com/office/drawing/2014/main" id="{552D5073-69E4-400F-86E7-AF341F9FC013}"/>
              </a:ext>
            </a:extLst>
          </p:cNvPr>
          <p:cNvSpPr>
            <a:spLocks noGrp="1"/>
          </p:cNvSpPr>
          <p:nvPr>
            <p:ph idx="1"/>
          </p:nvPr>
        </p:nvSpPr>
        <p:spPr/>
        <p:txBody>
          <a:bodyPr/>
          <a:lstStyle/>
          <a:p>
            <a:r>
              <a:rPr lang="en-US" dirty="0"/>
              <a:t>“As to the propriety and justness of representing sums of money, and time, by parts of space, </a:t>
            </a:r>
            <a:r>
              <a:rPr lang="en-US" dirty="0" err="1"/>
              <a:t>tho</a:t>
            </a:r>
            <a:r>
              <a:rPr lang="en-US" dirty="0"/>
              <a:t>’ very readily agreed to by most men, yet a few seem to apprehend that there may possibly be some deception in it, of which they are not aware…” - 1786</a:t>
            </a:r>
          </a:p>
        </p:txBody>
      </p:sp>
    </p:spTree>
    <p:extLst>
      <p:ext uri="{BB962C8B-B14F-4D97-AF65-F5344CB8AC3E}">
        <p14:creationId xmlns:p14="http://schemas.microsoft.com/office/powerpoint/2010/main" val="2473677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7B6FF-2C24-46D7-895C-D35B0986EA33}"/>
              </a:ext>
            </a:extLst>
          </p:cNvPr>
          <p:cNvSpPr>
            <a:spLocks noGrp="1"/>
          </p:cNvSpPr>
          <p:nvPr>
            <p:ph type="title"/>
          </p:nvPr>
        </p:nvSpPr>
        <p:spPr>
          <a:xfrm>
            <a:off x="1451579" y="1198984"/>
            <a:ext cx="9603275" cy="654770"/>
          </a:xfrm>
        </p:spPr>
        <p:txBody>
          <a:bodyPr>
            <a:normAutofit/>
          </a:bodyPr>
          <a:lstStyle/>
          <a:p>
            <a:pPr algn="ctr"/>
            <a:r>
              <a:rPr lang="en-US" dirty="0"/>
              <a:t>Brief biography</a:t>
            </a:r>
          </a:p>
        </p:txBody>
      </p:sp>
      <p:graphicFrame>
        <p:nvGraphicFramePr>
          <p:cNvPr id="5" name="Content Placeholder 2">
            <a:extLst>
              <a:ext uri="{FF2B5EF4-FFF2-40B4-BE49-F238E27FC236}">
                <a16:creationId xmlns:a16="http://schemas.microsoft.com/office/drawing/2014/main" id="{CCB1BE8E-6F0D-434B-B7C3-DF34C52E2E92}"/>
              </a:ext>
            </a:extLst>
          </p:cNvPr>
          <p:cNvGraphicFramePr>
            <a:graphicFrameLocks noGrp="1"/>
          </p:cNvGraphicFramePr>
          <p:nvPr>
            <p:ph idx="1"/>
            <p:extLst>
              <p:ext uri="{D42A27DB-BD31-4B8C-83A1-F6EECF244321}">
                <p14:modId xmlns:p14="http://schemas.microsoft.com/office/powerpoint/2010/main" val="3430865766"/>
              </p:ext>
            </p:extLst>
          </p:nvPr>
        </p:nvGraphicFramePr>
        <p:xfrm>
          <a:off x="1451028" y="2007060"/>
          <a:ext cx="9604375" cy="332449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172193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AAA781-29A8-4327-B526-36785DEC790E}"/>
              </a:ext>
            </a:extLst>
          </p:cNvPr>
          <p:cNvSpPr>
            <a:spLocks noGrp="1"/>
          </p:cNvSpPr>
          <p:nvPr>
            <p:ph type="title"/>
          </p:nvPr>
        </p:nvSpPr>
        <p:spPr>
          <a:xfrm>
            <a:off x="844476" y="1600199"/>
            <a:ext cx="3539266" cy="4297680"/>
          </a:xfrm>
        </p:spPr>
        <p:txBody>
          <a:bodyPr anchor="ctr">
            <a:normAutofit/>
          </a:bodyPr>
          <a:lstStyle/>
          <a:p>
            <a:r>
              <a:rPr lang="en-US" dirty="0"/>
              <a:t>Major Works</a:t>
            </a:r>
          </a:p>
        </p:txBody>
      </p:sp>
      <p:cxnSp>
        <p:nvCxnSpPr>
          <p:cNvPr id="10" name="Straight Connector 9">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3824FE7-1AB2-4084-B179-A346A88CB10A}"/>
              </a:ext>
            </a:extLst>
          </p:cNvPr>
          <p:cNvSpPr>
            <a:spLocks noGrp="1"/>
          </p:cNvSpPr>
          <p:nvPr>
            <p:ph idx="1"/>
          </p:nvPr>
        </p:nvSpPr>
        <p:spPr>
          <a:xfrm>
            <a:off x="4924851" y="1376363"/>
            <a:ext cx="6130003" cy="5024438"/>
          </a:xfrm>
        </p:spPr>
        <p:txBody>
          <a:bodyPr anchor="ctr">
            <a:normAutofit/>
          </a:bodyPr>
          <a:lstStyle/>
          <a:p>
            <a:pPr>
              <a:lnSpc>
                <a:spcPct val="110000"/>
              </a:lnSpc>
            </a:pPr>
            <a:r>
              <a:rPr lang="en-US" sz="1500" dirty="0"/>
              <a:t>His main work, </a:t>
            </a:r>
            <a:r>
              <a:rPr lang="en-US" sz="1500" b="1" dirty="0"/>
              <a:t>“Commercial and Political Atlas” </a:t>
            </a:r>
            <a:r>
              <a:rPr lang="en-US" sz="1500" dirty="0"/>
              <a:t>that is studied today for its fairly unique (at the time) data visualizations and graphics, which was published in 1786, with a follow-up in 1801 entitled </a:t>
            </a:r>
            <a:r>
              <a:rPr lang="en-US" sz="1500" b="1" dirty="0"/>
              <a:t>“The Statistical Breviary.”</a:t>
            </a:r>
          </a:p>
          <a:p>
            <a:pPr lvl="1">
              <a:lnSpc>
                <a:spcPct val="110000"/>
              </a:lnSpc>
            </a:pPr>
            <a:r>
              <a:rPr lang="en-US" sz="1500" dirty="0"/>
              <a:t>He is credited with inventing the </a:t>
            </a:r>
            <a:r>
              <a:rPr lang="en-US" sz="1500" b="1" dirty="0"/>
              <a:t>bar chart</a:t>
            </a:r>
            <a:r>
              <a:rPr lang="en-US" sz="1500" dirty="0"/>
              <a:t> and the </a:t>
            </a:r>
            <a:r>
              <a:rPr lang="en-US" sz="1500" b="1" dirty="0"/>
              <a:t>pie chart </a:t>
            </a:r>
            <a:r>
              <a:rPr lang="en-US" sz="1500" dirty="0"/>
              <a:t>in these works. (or at least, publishing the first ones). </a:t>
            </a:r>
          </a:p>
          <a:p>
            <a:pPr>
              <a:lnSpc>
                <a:spcPct val="110000"/>
              </a:lnSpc>
            </a:pPr>
            <a:r>
              <a:rPr lang="en-US" sz="1500" dirty="0"/>
              <a:t>He focused primarily on European bar and line charts representing imports, exports, prices of commodities, and wages. </a:t>
            </a:r>
          </a:p>
          <a:p>
            <a:pPr lvl="1">
              <a:lnSpc>
                <a:spcPct val="110000"/>
              </a:lnSpc>
            </a:pPr>
            <a:r>
              <a:rPr lang="en-US" sz="1500" dirty="0"/>
              <a:t>His most famous graphics all focus on economics or geography. </a:t>
            </a:r>
          </a:p>
          <a:p>
            <a:pPr>
              <a:lnSpc>
                <a:spcPct val="110000"/>
              </a:lnSpc>
            </a:pPr>
            <a:r>
              <a:rPr lang="en-US" sz="1500" dirty="0"/>
              <a:t>Stated goals of including the visualizations:</a:t>
            </a:r>
          </a:p>
          <a:p>
            <a:pPr lvl="1">
              <a:lnSpc>
                <a:spcPct val="110000"/>
              </a:lnSpc>
            </a:pPr>
            <a:r>
              <a:rPr lang="en-US" sz="1500" i="1" dirty="0"/>
              <a:t>Abbreviate</a:t>
            </a:r>
            <a:r>
              <a:rPr lang="en-US" sz="1500" dirty="0"/>
              <a:t> and </a:t>
            </a:r>
            <a:r>
              <a:rPr lang="en-US" sz="1500" i="1" dirty="0"/>
              <a:t>facilitate</a:t>
            </a:r>
            <a:r>
              <a:rPr lang="en-US" sz="1500" dirty="0"/>
              <a:t> – </a:t>
            </a:r>
            <a:r>
              <a:rPr lang="en-US" sz="1500" b="1" dirty="0"/>
              <a:t>“Men of high rank, or active business, can only pay attention to outlines … It is hoped that, with the Assistance of these Charts, such information will be got without the fatigue and trouble of studying the particulars.”</a:t>
            </a:r>
            <a:endParaRPr lang="en-US" sz="1500" b="1" i="1" dirty="0"/>
          </a:p>
        </p:txBody>
      </p:sp>
    </p:spTree>
    <p:extLst>
      <p:ext uri="{BB962C8B-B14F-4D97-AF65-F5344CB8AC3E}">
        <p14:creationId xmlns:p14="http://schemas.microsoft.com/office/powerpoint/2010/main" val="3338726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29C51009-A09A-4689-8E6C-F8FC99E6A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AAA781-29A8-4327-B526-36785DEC790E}"/>
              </a:ext>
            </a:extLst>
          </p:cNvPr>
          <p:cNvSpPr>
            <a:spLocks noGrp="1"/>
          </p:cNvSpPr>
          <p:nvPr>
            <p:ph type="title"/>
          </p:nvPr>
        </p:nvSpPr>
        <p:spPr>
          <a:xfrm>
            <a:off x="844476" y="1600199"/>
            <a:ext cx="3539266" cy="4297680"/>
          </a:xfrm>
        </p:spPr>
        <p:txBody>
          <a:bodyPr anchor="ctr">
            <a:normAutofit/>
          </a:bodyPr>
          <a:lstStyle/>
          <a:p>
            <a:r>
              <a:rPr lang="en-US" dirty="0"/>
              <a:t>Contemporary reactions to </a:t>
            </a:r>
            <a:r>
              <a:rPr lang="en-US" dirty="0" err="1"/>
              <a:t>playfair</a:t>
            </a:r>
            <a:endParaRPr lang="en-US" dirty="0"/>
          </a:p>
        </p:txBody>
      </p:sp>
      <p:cxnSp>
        <p:nvCxnSpPr>
          <p:cNvPr id="10" name="Straight Connector 9">
            <a:extLst>
              <a:ext uri="{FF2B5EF4-FFF2-40B4-BE49-F238E27FC236}">
                <a16:creationId xmlns:a16="http://schemas.microsoft.com/office/drawing/2014/main" id="{9EC65442-F244-409C-BF44-C5D6472E81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148839"/>
            <a:ext cx="0" cy="3200400"/>
          </a:xfrm>
          <a:prstGeom prst="line">
            <a:avLst/>
          </a:prstGeom>
          <a:ln w="3175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3824FE7-1AB2-4084-B179-A346A88CB10A}"/>
              </a:ext>
            </a:extLst>
          </p:cNvPr>
          <p:cNvSpPr>
            <a:spLocks noGrp="1"/>
          </p:cNvSpPr>
          <p:nvPr>
            <p:ph idx="1"/>
          </p:nvPr>
        </p:nvSpPr>
        <p:spPr>
          <a:xfrm>
            <a:off x="4924851" y="1376363"/>
            <a:ext cx="6130003" cy="5024438"/>
          </a:xfrm>
        </p:spPr>
        <p:txBody>
          <a:bodyPr anchor="ctr">
            <a:normAutofit/>
          </a:bodyPr>
          <a:lstStyle/>
          <a:p>
            <a:pPr>
              <a:lnSpc>
                <a:spcPct val="110000"/>
              </a:lnSpc>
            </a:pPr>
            <a:r>
              <a:rPr lang="en-US" sz="1500" dirty="0"/>
              <a:t>His </a:t>
            </a:r>
            <a:r>
              <a:rPr lang="en-US" sz="1500" b="1" dirty="0"/>
              <a:t>notorious reputation </a:t>
            </a:r>
            <a:r>
              <a:rPr lang="en-US" sz="1500" dirty="0"/>
              <a:t>preceded his work, and thus many of his graphical innovations failed to catch on until much later. </a:t>
            </a:r>
          </a:p>
          <a:p>
            <a:pPr>
              <a:lnSpc>
                <a:spcPct val="110000"/>
              </a:lnSpc>
            </a:pPr>
            <a:r>
              <a:rPr lang="en-US" sz="1500" dirty="0"/>
              <a:t>Playfair himself was notably </a:t>
            </a:r>
            <a:r>
              <a:rPr lang="en-US" sz="1500" b="1" dirty="0"/>
              <a:t>optimistic</a:t>
            </a:r>
            <a:r>
              <a:rPr lang="en-US" sz="1500" dirty="0"/>
              <a:t> about the potential of graphical data analysis and visualization – writing to his brother in a letter – “I was very anxious to find out if I was the first.” </a:t>
            </a:r>
          </a:p>
          <a:p>
            <a:pPr>
              <a:lnSpc>
                <a:spcPct val="110000"/>
              </a:lnSpc>
            </a:pPr>
            <a:r>
              <a:rPr lang="en-US" sz="1500" dirty="0"/>
              <a:t>His old boss, James Watt, called his Atlas “</a:t>
            </a:r>
            <a:r>
              <a:rPr lang="en-US" sz="1500" b="1" dirty="0"/>
              <a:t>mere </a:t>
            </a:r>
            <a:r>
              <a:rPr lang="en-US" sz="1500" b="1" dirty="0" err="1"/>
              <a:t>plummery</a:t>
            </a:r>
            <a:r>
              <a:rPr lang="en-US" sz="1500" dirty="0"/>
              <a:t>” and Playfair himself a “</a:t>
            </a:r>
            <a:r>
              <a:rPr lang="en-US" sz="1500" b="1" dirty="0"/>
              <a:t>rascal</a:t>
            </a:r>
            <a:r>
              <a:rPr lang="en-US" sz="1500" dirty="0"/>
              <a:t>.” (which back then wasn’t a sarcastically affectionate epithet).</a:t>
            </a:r>
          </a:p>
          <a:p>
            <a:pPr>
              <a:lnSpc>
                <a:spcPct val="110000"/>
              </a:lnSpc>
            </a:pPr>
            <a:r>
              <a:rPr lang="en-US" sz="1500" dirty="0"/>
              <a:t>Others dismissed graphical data visualization, with the criticism that </a:t>
            </a:r>
            <a:r>
              <a:rPr lang="en-US" sz="1500" b="1" dirty="0"/>
              <a:t>“geometrical measurement has not any relation to money or time.”</a:t>
            </a:r>
          </a:p>
          <a:p>
            <a:pPr>
              <a:lnSpc>
                <a:spcPct val="110000"/>
              </a:lnSpc>
            </a:pPr>
            <a:r>
              <a:rPr lang="en-US" sz="1500" dirty="0"/>
              <a:t>According to a biographer, Playfair died in 1823 – </a:t>
            </a:r>
            <a:r>
              <a:rPr lang="en-US" sz="1500" b="1" dirty="0"/>
              <a:t>“in poverty, in relative obscurity, banned from any good society.” </a:t>
            </a:r>
            <a:r>
              <a:rPr lang="en-US" sz="1500" dirty="0"/>
              <a:t>Ouch. </a:t>
            </a:r>
          </a:p>
        </p:txBody>
      </p:sp>
    </p:spTree>
    <p:extLst>
      <p:ext uri="{BB962C8B-B14F-4D97-AF65-F5344CB8AC3E}">
        <p14:creationId xmlns:p14="http://schemas.microsoft.com/office/powerpoint/2010/main" val="5182768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6738F172-08B9-4BA5-B753-7D93472C0B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37" name="Picture 136">
            <a:extLst>
              <a:ext uri="{FF2B5EF4-FFF2-40B4-BE49-F238E27FC236}">
                <a16:creationId xmlns:a16="http://schemas.microsoft.com/office/drawing/2014/main" id="{C900681B-C4FD-40B3-B5BC-C33231614C9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9" name="Straight Connector 138">
            <a:extLst>
              <a:ext uri="{FF2B5EF4-FFF2-40B4-BE49-F238E27FC236}">
                <a16:creationId xmlns:a16="http://schemas.microsoft.com/office/drawing/2014/main" id="{FEAACD67-2FB5-4530-9B74-8D946F1CE9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2050" name="Picture 2">
            <a:extLst>
              <a:ext uri="{FF2B5EF4-FFF2-40B4-BE49-F238E27FC236}">
                <a16:creationId xmlns:a16="http://schemas.microsoft.com/office/drawing/2014/main" id="{0AB08AFB-A578-4A3D-A38D-5C941CD06BDD}"/>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3288" b="968"/>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400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BE8F30-81B0-48DA-AEC9-849D30225007}"/>
              </a:ext>
            </a:extLst>
          </p:cNvPr>
          <p:cNvSpPr>
            <a:spLocks noGrp="1"/>
          </p:cNvSpPr>
          <p:nvPr>
            <p:ph type="title"/>
          </p:nvPr>
        </p:nvSpPr>
        <p:spPr/>
        <p:txBody>
          <a:bodyPr/>
          <a:lstStyle/>
          <a:p>
            <a:pPr algn="ctr"/>
            <a:r>
              <a:rPr lang="en-US" dirty="0" err="1"/>
              <a:t>PlayFair</a:t>
            </a:r>
            <a:r>
              <a:rPr lang="en-US" dirty="0"/>
              <a:t> on his “Commercial and Political atlas”</a:t>
            </a:r>
          </a:p>
        </p:txBody>
      </p:sp>
      <p:sp>
        <p:nvSpPr>
          <p:cNvPr id="3" name="Content Placeholder 2">
            <a:extLst>
              <a:ext uri="{FF2B5EF4-FFF2-40B4-BE49-F238E27FC236}">
                <a16:creationId xmlns:a16="http://schemas.microsoft.com/office/drawing/2014/main" id="{480D840D-E705-40DB-8229-819FE3E61F32}"/>
              </a:ext>
            </a:extLst>
          </p:cNvPr>
          <p:cNvSpPr>
            <a:spLocks noGrp="1"/>
          </p:cNvSpPr>
          <p:nvPr>
            <p:ph idx="1"/>
          </p:nvPr>
        </p:nvSpPr>
        <p:spPr/>
        <p:txBody>
          <a:bodyPr>
            <a:normAutofit fontScale="92500" lnSpcReduction="20000"/>
          </a:bodyPr>
          <a:lstStyle/>
          <a:p>
            <a:r>
              <a:rPr lang="en-US" dirty="0"/>
              <a:t>“Information, that is imperfectly acquired, is generally as imperfectly retained; and a man who has carefully investigated a printed table, finds, when done, that he has only a very faint and partial idea of what he has read; and that like a figure imprinted on the sand, is soon totally erased and defaced.”</a:t>
            </a:r>
          </a:p>
          <a:p>
            <a:r>
              <a:rPr lang="en-US" dirty="0"/>
              <a:t>“The amount of mercantile transactions in money, and of profit or loss, are capable of being as easily represented in drawing, as any part of space, … till now, it has not been attempted. “</a:t>
            </a:r>
          </a:p>
          <a:p>
            <a:r>
              <a:rPr lang="en-US" dirty="0"/>
              <a:t>Graphics were preferable to tables for Playfair because the graphics showed the data from a comparative perspective. </a:t>
            </a:r>
          </a:p>
          <a:p>
            <a:r>
              <a:rPr lang="en-US" dirty="0"/>
              <a:t>This somewhat explains his preference for time-series plots – all but 1 of the 44 charts from the Atlas are time-series. </a:t>
            </a:r>
          </a:p>
        </p:txBody>
      </p:sp>
    </p:spTree>
    <p:extLst>
      <p:ext uri="{BB962C8B-B14F-4D97-AF65-F5344CB8AC3E}">
        <p14:creationId xmlns:p14="http://schemas.microsoft.com/office/powerpoint/2010/main" val="4068053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75" name="Rectangle 74">
            <a:extLst>
              <a:ext uri="{FF2B5EF4-FFF2-40B4-BE49-F238E27FC236}">
                <a16:creationId xmlns:a16="http://schemas.microsoft.com/office/drawing/2014/main" id="{C630F413-44CE-4746-9821-9E0107978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22D671B1-B099-4F9C-B9CC-9D22B4DAF8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cxnSp>
        <p:nvCxnSpPr>
          <p:cNvPr id="79" name="Straight Connector 78">
            <a:extLst>
              <a:ext uri="{FF2B5EF4-FFF2-40B4-BE49-F238E27FC236}">
                <a16:creationId xmlns:a16="http://schemas.microsoft.com/office/drawing/2014/main" id="{7552FBEF-FA69-427B-8245-0A518E0513D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55992" y="2146542"/>
            <a:ext cx="3157578"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80" name="Title 1">
            <a:extLst>
              <a:ext uri="{FF2B5EF4-FFF2-40B4-BE49-F238E27FC236}">
                <a16:creationId xmlns:a16="http://schemas.microsoft.com/office/drawing/2014/main" id="{898488B7-DBD3-40E7-B54B-4DA6C5693EF3}"/>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51580" y="3122496"/>
            <a:ext cx="3530157" cy="1049235"/>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a:lstStyle>
          <a:p>
            <a:endParaRPr lang="en-US" dirty="0"/>
          </a:p>
        </p:txBody>
      </p:sp>
      <p:pic>
        <p:nvPicPr>
          <p:cNvPr id="7170" name="Picture 2">
            <a:extLst>
              <a:ext uri="{FF2B5EF4-FFF2-40B4-BE49-F238E27FC236}">
                <a16:creationId xmlns:a16="http://schemas.microsoft.com/office/drawing/2014/main" id="{F5A6873E-0F08-4A1F-BFFA-9BAD7C0E729F}"/>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289975" y="219289"/>
            <a:ext cx="7069482" cy="3340329"/>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4457E55A-515F-4CBA-9539-80D874011AE9}"/>
              </a:ext>
            </a:extLst>
          </p:cNvPr>
          <p:cNvSpPr>
            <a:spLocks noGrp="1"/>
          </p:cNvSpPr>
          <p:nvPr>
            <p:ph idx="1"/>
          </p:nvPr>
        </p:nvSpPr>
        <p:spPr>
          <a:xfrm>
            <a:off x="7554138" y="2273608"/>
            <a:ext cx="3159432" cy="3940925"/>
          </a:xfrm>
        </p:spPr>
        <p:txBody>
          <a:bodyPr>
            <a:normAutofit/>
          </a:bodyPr>
          <a:lstStyle/>
          <a:p>
            <a:r>
              <a:rPr lang="en-US" dirty="0"/>
              <a:t>This graph shows the extent, population, and revenues of the nations of Europe. </a:t>
            </a:r>
          </a:p>
          <a:p>
            <a:r>
              <a:rPr lang="en-US" dirty="0"/>
              <a:t>Dotted lines connect “revenues” and population, and each circle is a pie chart showing proportions of population. </a:t>
            </a:r>
          </a:p>
        </p:txBody>
      </p:sp>
      <p:pic>
        <p:nvPicPr>
          <p:cNvPr id="3" name="Picture 4">
            <a:extLst>
              <a:ext uri="{FF2B5EF4-FFF2-40B4-BE49-F238E27FC236}">
                <a16:creationId xmlns:a16="http://schemas.microsoft.com/office/drawing/2014/main" id="{7685728E-AF2E-4D92-BA11-37154CF9BC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3176" y="3743105"/>
            <a:ext cx="2271750" cy="26238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1021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8196" name="Rectangle 134">
            <a:extLst>
              <a:ext uri="{FF2B5EF4-FFF2-40B4-BE49-F238E27FC236}">
                <a16:creationId xmlns:a16="http://schemas.microsoft.com/office/drawing/2014/main" id="{17FA4D42-65A2-43F3-B3E9-FD6D6030D8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97" name="Rectangle 136">
            <a:extLst>
              <a:ext uri="{FF2B5EF4-FFF2-40B4-BE49-F238E27FC236}">
                <a16:creationId xmlns:a16="http://schemas.microsoft.com/office/drawing/2014/main" id="{C3FD2CDA-D2E2-4E29-862F-3EF51E21DA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grpSp>
        <p:nvGrpSpPr>
          <p:cNvPr id="8198" name="Group 138">
            <a:extLst>
              <a:ext uri="{FF2B5EF4-FFF2-40B4-BE49-F238E27FC236}">
                <a16:creationId xmlns:a16="http://schemas.microsoft.com/office/drawing/2014/main" id="{B071059D-2A1C-4086-9685-CD5E7444B05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32238" y="482171"/>
            <a:ext cx="4641751" cy="5149101"/>
            <a:chOff x="632238" y="482171"/>
            <a:chExt cx="4641751" cy="5149101"/>
          </a:xfrm>
        </p:grpSpPr>
        <p:sp>
          <p:nvSpPr>
            <p:cNvPr id="140" name="Rectangle 139">
              <a:extLst>
                <a:ext uri="{FF2B5EF4-FFF2-40B4-BE49-F238E27FC236}">
                  <a16:creationId xmlns:a16="http://schemas.microsoft.com/office/drawing/2014/main" id="{869CB73A-BE1E-44A1-B082-574755C8C0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238" y="482171"/>
              <a:ext cx="4641751"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99" name="Rectangle 140">
              <a:extLst>
                <a:ext uri="{FF2B5EF4-FFF2-40B4-BE49-F238E27FC236}">
                  <a16:creationId xmlns:a16="http://schemas.microsoft.com/office/drawing/2014/main" id="{07674C1A-A7A7-4416-A164-BCAECE838D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45297" y="812507"/>
              <a:ext cx="4001652"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
        <p:nvSpPr>
          <p:cNvPr id="8200" name="Rectangle 142">
            <a:extLst>
              <a:ext uri="{FF2B5EF4-FFF2-40B4-BE49-F238E27FC236}">
                <a16:creationId xmlns:a16="http://schemas.microsoft.com/office/drawing/2014/main" id="{412A852B-0DE0-4F26-B397-1E207E047B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7042" y="977965"/>
            <a:ext cx="3671211" cy="4135339"/>
          </a:xfrm>
          <a:prstGeom prst="rect">
            <a:avLst/>
          </a:prstGeom>
          <a:solidFill>
            <a:schemeClr val="bg1"/>
          </a:solidFill>
          <a:ln w="635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5" name="Straight Connector 144">
            <a:extLst>
              <a:ext uri="{FF2B5EF4-FFF2-40B4-BE49-F238E27FC236}">
                <a16:creationId xmlns:a16="http://schemas.microsoft.com/office/drawing/2014/main" id="{F92E1EA7-582F-4962-9969-DC469519F76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53317" y="1847088"/>
            <a:ext cx="4985080"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8194" name="Picture 2">
            <a:extLst>
              <a:ext uri="{FF2B5EF4-FFF2-40B4-BE49-F238E27FC236}">
                <a16:creationId xmlns:a16="http://schemas.microsoft.com/office/drawing/2014/main" id="{CD51D642-A325-4090-9329-7E6E31A3744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271223" y="1241828"/>
            <a:ext cx="3362141" cy="3615205"/>
          </a:xfrm>
          <a:prstGeom prst="rect">
            <a:avLst/>
          </a:prstGeom>
          <a:noFill/>
          <a:extLst>
            <a:ext uri="{909E8E84-426E-40DD-AFC4-6F175D3DCCD1}">
              <a14:hiddenFill xmlns:a14="http://schemas.microsoft.com/office/drawing/2010/main">
                <a:solidFill>
                  <a:srgbClr val="FFFFFF"/>
                </a:solidFill>
              </a14:hiddenFill>
            </a:ext>
          </a:extLst>
        </p:spPr>
      </p:pic>
      <p:sp>
        <p:nvSpPr>
          <p:cNvPr id="2" name="Content Placeholder 1">
            <a:extLst>
              <a:ext uri="{FF2B5EF4-FFF2-40B4-BE49-F238E27FC236}">
                <a16:creationId xmlns:a16="http://schemas.microsoft.com/office/drawing/2014/main" id="{4457E55A-515F-4CBA-9539-80D874011AE9}"/>
              </a:ext>
            </a:extLst>
          </p:cNvPr>
          <p:cNvSpPr>
            <a:spLocks noGrp="1"/>
          </p:cNvSpPr>
          <p:nvPr>
            <p:ph idx="1"/>
          </p:nvPr>
        </p:nvSpPr>
        <p:spPr>
          <a:xfrm>
            <a:off x="5753317" y="2015732"/>
            <a:ext cx="4985080" cy="3450613"/>
          </a:xfrm>
        </p:spPr>
        <p:txBody>
          <a:bodyPr>
            <a:normAutofit/>
          </a:bodyPr>
          <a:lstStyle/>
          <a:p>
            <a:r>
              <a:rPr lang="en-US" dirty="0"/>
              <a:t>Playfair’s Pie Graph</a:t>
            </a:r>
          </a:p>
        </p:txBody>
      </p:sp>
      <p:pic>
        <p:nvPicPr>
          <p:cNvPr id="147" name="Picture 146">
            <a:extLst>
              <a:ext uri="{FF2B5EF4-FFF2-40B4-BE49-F238E27FC236}">
                <a16:creationId xmlns:a16="http://schemas.microsoft.com/office/drawing/2014/main" id="{902AF165-73E4-493F-80C2-C80E393F64A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49" name="Straight Connector 148">
            <a:extLst>
              <a:ext uri="{FF2B5EF4-FFF2-40B4-BE49-F238E27FC236}">
                <a16:creationId xmlns:a16="http://schemas.microsoft.com/office/drawing/2014/main" id="{2CBFBA1A-A6D7-47C1-ACBB-29FBCFF0B36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6189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35" name="Rectangle 134">
            <a:extLst>
              <a:ext uri="{FF2B5EF4-FFF2-40B4-BE49-F238E27FC236}">
                <a16:creationId xmlns:a16="http://schemas.microsoft.com/office/drawing/2014/main" id="{CDDE5CDF-1512-4CDA-B956-23D223F8DE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37" name="Picture 136">
            <a:extLst>
              <a:ext uri="{FF2B5EF4-FFF2-40B4-BE49-F238E27FC236}">
                <a16:creationId xmlns:a16="http://schemas.microsoft.com/office/drawing/2014/main" id="{B029D7D8-5A6B-4C76-94C8-15798C6C5AD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139" name="Straight Connector 138">
            <a:extLst>
              <a:ext uri="{FF2B5EF4-FFF2-40B4-BE49-F238E27FC236}">
                <a16:creationId xmlns:a16="http://schemas.microsoft.com/office/drawing/2014/main" id="{A5C9319C-E20D-4884-952F-60B6A58C3E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useBgFill="1">
        <p:nvSpPr>
          <p:cNvPr id="141" name="Rectangle 140">
            <a:extLst>
              <a:ext uri="{FF2B5EF4-FFF2-40B4-BE49-F238E27FC236}">
                <a16:creationId xmlns:a16="http://schemas.microsoft.com/office/drawing/2014/main" id="{F1176DA6-4BBF-42A4-9C94-E6613CCD6B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Rectangle 142">
            <a:extLst>
              <a:ext uri="{FF2B5EF4-FFF2-40B4-BE49-F238E27FC236}">
                <a16:creationId xmlns:a16="http://schemas.microsoft.com/office/drawing/2014/main" id="{99AAB0AE-172B-4FB4-80C2-86CD6B8242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chemeClr val="bg1"/>
          </a:solidFill>
          <a:ln w="22225">
            <a:solidFill>
              <a:srgbClr val="A94F6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a:extLst>
              <a:ext uri="{FF2B5EF4-FFF2-40B4-BE49-F238E27FC236}">
                <a16:creationId xmlns:a16="http://schemas.microsoft.com/office/drawing/2014/main" id="{D2FCE5AA-DF5D-45A1-9004-391164FF12B9}"/>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tretch>
            <a:fillRect/>
          </a:stretch>
        </p:blipFill>
        <p:spPr bwMode="auto">
          <a:xfrm>
            <a:off x="477012" y="475318"/>
            <a:ext cx="11237977" cy="59083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962162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otalTime>119</TotalTime>
  <Words>1015</Words>
  <Application>Microsoft Office PowerPoint</Application>
  <PresentationFormat>Widescreen</PresentationFormat>
  <Paragraphs>47</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Gill Sans MT</vt:lpstr>
      <vt:lpstr>Gallery</vt:lpstr>
      <vt:lpstr>William Playfair – ancestor of dataviz</vt:lpstr>
      <vt:lpstr>Brief biography</vt:lpstr>
      <vt:lpstr>Major Works</vt:lpstr>
      <vt:lpstr>Contemporary reactions to playfair</vt:lpstr>
      <vt:lpstr>PowerPoint Presentation</vt:lpstr>
      <vt:lpstr>PlayFair on his “Commercial and Political atlas”</vt:lpstr>
      <vt:lpstr>PowerPoint Presentation</vt:lpstr>
      <vt:lpstr>PowerPoint Presentation</vt:lpstr>
      <vt:lpstr>PowerPoint Presentation</vt:lpstr>
      <vt:lpstr>Triple Time Series</vt:lpstr>
      <vt:lpstr>PowerPoint Presentation</vt:lpstr>
      <vt:lpstr>CHART of the NATIONAL Debt</vt:lpstr>
      <vt:lpstr>PowerPoint Presentation</vt:lpstr>
      <vt:lpstr>Data-ink ratio</vt:lpstr>
      <vt:lpstr>PowerPoint Presentation</vt:lpstr>
      <vt:lpstr>Playfair’s bar chart (prior slide)</vt:lpstr>
      <vt:lpstr>PowerPoint Presentation</vt:lpstr>
      <vt:lpstr>PowerPoint Presentation</vt:lpstr>
      <vt:lpstr>A Prediction?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William Playfair – ancestor of dataviz</dc:title>
  <dc:creator>Michael Desai</dc:creator>
  <cp:lastModifiedBy>Michael Desai</cp:lastModifiedBy>
  <cp:revision>14</cp:revision>
  <dcterms:created xsi:type="dcterms:W3CDTF">2019-11-20T20:52:41Z</dcterms:created>
  <dcterms:modified xsi:type="dcterms:W3CDTF">2019-11-20T22:52:12Z</dcterms:modified>
</cp:coreProperties>
</file>